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diagrams/layout10.xml" ContentType="application/vnd.openxmlformats-officedocument.drawingml.diagram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66"/>
  </p:notesMasterIdLst>
  <p:handoutMasterIdLst>
    <p:handoutMasterId r:id="rId67"/>
  </p:handoutMasterIdLst>
  <p:sldIdLst>
    <p:sldId id="266" r:id="rId5"/>
    <p:sldId id="274" r:id="rId6"/>
    <p:sldId id="275" r:id="rId7"/>
    <p:sldId id="369" r:id="rId8"/>
    <p:sldId id="357" r:id="rId9"/>
    <p:sldId id="358" r:id="rId10"/>
    <p:sldId id="399" r:id="rId11"/>
    <p:sldId id="400" r:id="rId12"/>
    <p:sldId id="386" r:id="rId13"/>
    <p:sldId id="259" r:id="rId14"/>
    <p:sldId id="370" r:id="rId15"/>
    <p:sldId id="362" r:id="rId16"/>
    <p:sldId id="371" r:id="rId17"/>
    <p:sldId id="363" r:id="rId18"/>
    <p:sldId id="288" r:id="rId19"/>
    <p:sldId id="405" r:id="rId20"/>
    <p:sldId id="404" r:id="rId21"/>
    <p:sldId id="365" r:id="rId22"/>
    <p:sldId id="402" r:id="rId23"/>
    <p:sldId id="401" r:id="rId24"/>
    <p:sldId id="270" r:id="rId25"/>
    <p:sldId id="403" r:id="rId26"/>
    <p:sldId id="40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295" r:id="rId35"/>
    <p:sldId id="354" r:id="rId36"/>
    <p:sldId id="356" r:id="rId37"/>
    <p:sldId id="317" r:id="rId38"/>
    <p:sldId id="318" r:id="rId39"/>
    <p:sldId id="407" r:id="rId40"/>
    <p:sldId id="335" r:id="rId41"/>
    <p:sldId id="408" r:id="rId42"/>
    <p:sldId id="312" r:id="rId43"/>
    <p:sldId id="409" r:id="rId44"/>
    <p:sldId id="375" r:id="rId45"/>
    <p:sldId id="410" r:id="rId46"/>
    <p:sldId id="377" r:id="rId47"/>
    <p:sldId id="411" r:id="rId48"/>
    <p:sldId id="379" r:id="rId49"/>
    <p:sldId id="412" r:id="rId50"/>
    <p:sldId id="381" r:id="rId51"/>
    <p:sldId id="413" r:id="rId52"/>
    <p:sldId id="383" r:id="rId53"/>
    <p:sldId id="414" r:id="rId54"/>
    <p:sldId id="319" r:id="rId55"/>
    <p:sldId id="419" r:id="rId56"/>
    <p:sldId id="385" r:id="rId57"/>
    <p:sldId id="415" r:id="rId58"/>
    <p:sldId id="345" r:id="rId59"/>
    <p:sldId id="420" r:id="rId60"/>
    <p:sldId id="416" r:id="rId61"/>
    <p:sldId id="343" r:id="rId62"/>
    <p:sldId id="417" r:id="rId63"/>
    <p:sldId id="418" r:id="rId64"/>
    <p:sldId id="269" r:id="rId65"/>
  </p:sldIdLst>
  <p:sldSz cx="12192000" cy="6858000"/>
  <p:notesSz cx="6813550" cy="994568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41054"/>
    <a:srgbClr val="660033"/>
    <a:srgbClr val="CC00FF"/>
    <a:srgbClr val="CCECFF"/>
    <a:srgbClr val="99CCFF"/>
    <a:srgbClr val="CC6600"/>
    <a:srgbClr val="5641AD"/>
    <a:srgbClr val="CCCCFF"/>
    <a:srgbClr val="9999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42" autoAdjust="0"/>
    <p:restoredTop sz="94274" autoAdjust="0"/>
  </p:normalViewPr>
  <p:slideViewPr>
    <p:cSldViewPr snapToGrid="0" showGuides="1">
      <p:cViewPr varScale="1">
        <p:scale>
          <a:sx n="81" d="100"/>
          <a:sy n="81" d="100"/>
        </p:scale>
        <p:origin x="-78" y="-642"/>
      </p:cViewPr>
      <p:guideLst>
        <p:guide orient="horz" pos="2168"/>
        <p:guide pos="33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-2154" y="-96"/>
      </p:cViewPr>
      <p:guideLst>
        <p:guide orient="horz" pos="3132"/>
        <p:guide pos="214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plotArea>
      <c:layout/>
      <c:bubbleChart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Столбец4</c:v>
                </c:pt>
              </c:strCache>
            </c:strRef>
          </c:tx>
          <c:dLbls>
            <c:dLbl>
              <c:idx val="1"/>
              <c:layout>
                <c:manualLayout>
                  <c:x val="-0.24278898253359527"/>
                  <c:y val="2.973839082391589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0.2546836800386138"/>
                  <c:y val="4.251957370226336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2.2194842640571382E-5"/>
                  <c:y val="-1.1800453530713765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b"/>
            <c:showVal val="1"/>
          </c:dLbls>
          <c:xVal>
            <c:strRef>
              <c:f>Лист1!$A$2:$A$5</c:f>
              <c:strCache>
                <c:ptCount val="4"/>
                <c:pt idx="0">
                  <c:v>2024 (оценка)</c:v>
                </c:pt>
                <c:pt idx="1">
                  <c:v>2025 (прогноз)</c:v>
                </c:pt>
                <c:pt idx="2">
                  <c:v>2026 (оценка)</c:v>
                </c:pt>
                <c:pt idx="3">
                  <c:v>2027 (оценка)</c:v>
                </c:pt>
              </c:strCache>
            </c:strRef>
          </c:xVal>
          <c:yVal>
            <c:numRef>
              <c:f>Лист1!$B$2:$B$5</c:f>
              <c:numCache>
                <c:formatCode>General</c:formatCode>
                <c:ptCount val="4"/>
                <c:pt idx="0">
                  <c:v>1452.8</c:v>
                </c:pt>
                <c:pt idx="1">
                  <c:v>1315.6</c:v>
                </c:pt>
                <c:pt idx="2" formatCode="0.00">
                  <c:v>1378</c:v>
                </c:pt>
                <c:pt idx="3" formatCode="0.00">
                  <c:v>1433.2</c:v>
                </c:pt>
              </c:numCache>
            </c:numRef>
          </c:yVal>
          <c:bubbleSize>
            <c:numLit>
              <c:formatCode>General</c:formatCode>
              <c:ptCount val="4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</c:numLit>
          </c:bubbleSize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dLbls>
            <c:dLblPos val="b"/>
            <c:showVal val="1"/>
          </c:dLbls>
          <c:xVal>
            <c:strRef>
              <c:f>Лист1!$A$2:$A$5</c:f>
              <c:strCache>
                <c:ptCount val="4"/>
                <c:pt idx="0">
                  <c:v>2024 (оценка)</c:v>
                </c:pt>
                <c:pt idx="1">
                  <c:v>2025 (прогноз)</c:v>
                </c:pt>
                <c:pt idx="2">
                  <c:v>2026 (оценка)</c:v>
                </c:pt>
                <c:pt idx="3">
                  <c:v>2027 (оценка)</c:v>
                </c:pt>
              </c:strCache>
            </c:strRef>
          </c:xVal>
          <c:yVal>
            <c:numRef>
              <c:f>Лист1!$C$2:$C$6</c:f>
              <c:numCache>
                <c:formatCode>General</c:formatCode>
                <c:ptCount val="5"/>
              </c:numCache>
            </c:numRef>
          </c:yVal>
          <c:bubbleSize>
            <c:numLit>
              <c:formatCode>General</c:formatCode>
              <c:ptCount val="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</c:numLit>
          </c:bubbleSize>
          <c:bubble3D val="1"/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dLbls>
            <c:dLblPos val="b"/>
            <c:showVal val="1"/>
          </c:dLbls>
          <c:xVal>
            <c:strRef>
              <c:f>Лист1!$A$2:$A$5</c:f>
              <c:strCache>
                <c:ptCount val="4"/>
                <c:pt idx="0">
                  <c:v>2024 (оценка)</c:v>
                </c:pt>
                <c:pt idx="1">
                  <c:v>2025 (прогноз)</c:v>
                </c:pt>
                <c:pt idx="2">
                  <c:v>2026 (оценка)</c:v>
                </c:pt>
                <c:pt idx="3">
                  <c:v>2027 (оценка)</c:v>
                </c:pt>
              </c:strCache>
            </c:strRef>
          </c:xVal>
          <c:yVal>
            <c:numRef>
              <c:f>Лист1!$D$2:$D$6</c:f>
              <c:numCache>
                <c:formatCode>General</c:formatCode>
                <c:ptCount val="5"/>
              </c:numCache>
            </c:numRef>
          </c:yVal>
          <c:bubbleSize>
            <c:numLit>
              <c:formatCode>General</c:formatCode>
              <c:ptCount val="5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</c:numLit>
          </c:bubbleSize>
          <c:bubble3D val="1"/>
        </c:ser>
        <c:dLbls>
          <c:showVal val="1"/>
        </c:dLbls>
        <c:bubbleScale val="100"/>
        <c:axId val="212349696"/>
        <c:axId val="212351232"/>
      </c:bubbleChart>
      <c:valAx>
        <c:axId val="212349696"/>
        <c:scaling>
          <c:orientation val="minMax"/>
        </c:scaling>
        <c:axPos val="b"/>
        <c:numFmt formatCode="General" sourceLinked="1"/>
        <c:tickLblPos val="nextTo"/>
        <c:crossAx val="212351232"/>
        <c:crosses val="autoZero"/>
        <c:crossBetween val="midCat"/>
      </c:valAx>
      <c:valAx>
        <c:axId val="212351232"/>
        <c:scaling>
          <c:orientation val="minMax"/>
        </c:scaling>
        <c:axPos val="l"/>
        <c:majorGridlines/>
        <c:numFmt formatCode="General" sourceLinked="1"/>
        <c:tickLblPos val="nextTo"/>
        <c:crossAx val="212349696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7.6210732688429719E-2"/>
          <c:y val="0.16311179508945203"/>
          <c:w val="0.83729541552370623"/>
          <c:h val="0.75224259355499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explosion val="19"/>
            <c:spPr>
              <a:solidFill>
                <a:srgbClr val="9BBB59">
                  <a:lumMod val="75000"/>
                </a:srgbClr>
              </a:solidFill>
            </c:spPr>
          </c:dPt>
          <c:dLbls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</c:v>
                </c:pt>
                <c:pt idx="1">
                  <c:v>Неналоговые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881.2</c:v>
                </c:pt>
                <c:pt idx="1">
                  <c:v>78.2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42528821410155698"/>
          <c:y val="0.90985556163976145"/>
          <c:w val="0.3402766509527958"/>
          <c:h val="5.4085049049057615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1652383157904329"/>
          <c:y val="0.17426210330334543"/>
          <c:w val="0.3859528163622945"/>
          <c:h val="0.819479669142303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0.14323752749957647"/>
                  <c:y val="-0.2047081676671607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С</a:t>
                    </a:r>
                    <a:r>
                      <a:rPr lang="ru-RU" dirty="0"/>
                      <a:t>редства массовой </a:t>
                    </a:r>
                    <a:r>
                      <a:rPr lang="ru-RU" dirty="0" smtClean="0"/>
                      <a:t>информации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1,9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22133060234888444"/>
                  <c:y val="-0.1016053376991241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М</a:t>
                    </a:r>
                    <a:r>
                      <a:rPr lang="ru-RU" dirty="0"/>
                      <a:t>ежбюджетные </a:t>
                    </a:r>
                    <a:r>
                      <a:rPr lang="ru-RU" dirty="0" smtClean="0"/>
                      <a:t>трансферты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211,4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18449239774457996"/>
                  <c:y val="-6.6164755008965459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О</a:t>
                    </a:r>
                    <a:r>
                      <a:rPr lang="ru-RU" dirty="0" smtClean="0"/>
                      <a:t>бщегосударственные вопросы</a:t>
                    </a:r>
                  </a:p>
                  <a:p>
                    <a:r>
                      <a:rPr lang="ru-RU" b="1" dirty="0" smtClean="0"/>
                      <a:t>240,2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0.28811805010900998"/>
                  <c:y val="-3.057495094981941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Н</a:t>
                    </a:r>
                    <a:r>
                      <a:rPr lang="ru-RU" dirty="0"/>
                      <a:t>ациональная безопасность и правоохранительная </a:t>
                    </a:r>
                    <a:r>
                      <a:rPr lang="ru-RU" dirty="0" smtClean="0"/>
                      <a:t>деятельность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24,5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0.21063864910601124"/>
                  <c:y val="0.1100931860828086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Н</a:t>
                    </a:r>
                    <a:r>
                      <a:rPr lang="ru-RU" dirty="0"/>
                      <a:t>ациональная </a:t>
                    </a:r>
                    <a:r>
                      <a:rPr lang="ru-RU" dirty="0" smtClean="0"/>
                      <a:t>экономика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89,7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0.18628920147316447"/>
                  <c:y val="0.2126632747604769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Ж</a:t>
                    </a:r>
                    <a:r>
                      <a:rPr lang="ru-RU" dirty="0"/>
                      <a:t>илищно-коммунальное </a:t>
                    </a:r>
                    <a:r>
                      <a:rPr lang="ru-RU" dirty="0" smtClean="0"/>
                      <a:t>хозяйство</a:t>
                    </a:r>
                  </a:p>
                  <a:p>
                    <a:r>
                      <a:rPr lang="ru-RU" b="1" i="0" dirty="0" smtClean="0"/>
                      <a:t>9,1</a:t>
                    </a:r>
                    <a:endParaRPr lang="ru-RU" b="1" i="0" dirty="0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-0.19591576559150362"/>
                  <c:y val="-2.4421345923962542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О</a:t>
                    </a:r>
                    <a:r>
                      <a:rPr lang="ru-RU" dirty="0" smtClean="0"/>
                      <a:t>бразование</a:t>
                    </a:r>
                  </a:p>
                  <a:p>
                    <a:r>
                      <a:rPr lang="ru-RU" b="1" dirty="0" smtClean="0"/>
                      <a:t>1413,0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0.22271045813639836"/>
                  <c:y val="4.5376492619734414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К</a:t>
                    </a:r>
                    <a:r>
                      <a:rPr lang="ru-RU" dirty="0"/>
                      <a:t>ультура и </a:t>
                    </a:r>
                    <a:r>
                      <a:rPr lang="ru-RU" dirty="0" smtClean="0"/>
                      <a:t>кинематография</a:t>
                    </a:r>
                  </a:p>
                  <a:p>
                    <a:r>
                      <a:rPr lang="ru-RU" b="1" dirty="0" smtClean="0"/>
                      <a:t> 75,2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8"/>
              <c:layout>
                <c:manualLayout>
                  <c:x val="-0.33183732631721014"/>
                  <c:y val="-8.560088907512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С</a:t>
                    </a:r>
                    <a:r>
                      <a:rPr lang="ru-RU" dirty="0"/>
                      <a:t>оциальная </a:t>
                    </a:r>
                    <a:r>
                      <a:rPr lang="ru-RU" dirty="0" smtClean="0"/>
                      <a:t>политика</a:t>
                    </a:r>
                    <a:r>
                      <a:rPr lang="ru-RU" baseline="0" dirty="0" smtClean="0"/>
                      <a:t> </a:t>
                    </a:r>
                    <a:endParaRPr lang="ru-RU" b="1" baseline="0" dirty="0" smtClean="0"/>
                  </a:p>
                  <a:p>
                    <a:r>
                      <a:rPr lang="ru-RU" b="1" baseline="0" dirty="0" smtClean="0"/>
                      <a:t>144,9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9"/>
              <c:layout>
                <c:manualLayout>
                  <c:x val="-0.22043341430683741"/>
                  <c:y val="-0.2069615118500039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Ф</a:t>
                    </a:r>
                    <a:r>
                      <a:rPr lang="ru-RU" dirty="0"/>
                      <a:t>изическая культура и </a:t>
                    </a:r>
                    <a:r>
                      <a:rPr lang="ru-RU" dirty="0" smtClean="0"/>
                      <a:t>спорт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b="1" dirty="0" smtClean="0"/>
                      <a:t>81,8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dLbl>
              <c:idx val="10"/>
              <c:layout>
                <c:manualLayout>
                  <c:x val="-2.8771748876824352E-2"/>
                  <c:y val="-0.212955744393337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Обслуживание </a:t>
                    </a:r>
                  </a:p>
                  <a:p>
                    <a:r>
                      <a:rPr lang="ru-RU" dirty="0" smtClean="0"/>
                      <a:t>долга </a:t>
                    </a:r>
                    <a:r>
                      <a:rPr lang="ru-RU" dirty="0"/>
                      <a:t>; </a:t>
                    </a:r>
                    <a:r>
                      <a:rPr lang="ru-RU" b="1" dirty="0" smtClean="0"/>
                      <a:t>0,3</a:t>
                    </a:r>
                    <a:endParaRPr lang="ru-RU" b="1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Лист1!$A$2:$A$12</c:f>
              <c:strCache>
                <c:ptCount val="11"/>
                <c:pt idx="0">
                  <c:v>Средства массовой информации</c:v>
                </c:pt>
                <c:pt idx="1">
                  <c:v>Межбюджетные трансферты</c:v>
                </c:pt>
                <c:pt idx="2">
                  <c:v>Общегосударственные вопросы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Образование</c:v>
                </c:pt>
                <c:pt idx="7">
                  <c:v>Культура и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Обслуживание долга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1.9000000000000001</c:v>
                </c:pt>
                <c:pt idx="1">
                  <c:v>211.4</c:v>
                </c:pt>
                <c:pt idx="2">
                  <c:v>240.2</c:v>
                </c:pt>
                <c:pt idx="3">
                  <c:v>24.5</c:v>
                </c:pt>
                <c:pt idx="4">
                  <c:v>89.7</c:v>
                </c:pt>
                <c:pt idx="5">
                  <c:v>9.1</c:v>
                </c:pt>
                <c:pt idx="6">
                  <c:v>1413</c:v>
                </c:pt>
                <c:pt idx="7">
                  <c:v>75.2</c:v>
                </c:pt>
                <c:pt idx="8">
                  <c:v>144.9</c:v>
                </c:pt>
                <c:pt idx="9">
                  <c:v>81.8</c:v>
                </c:pt>
                <c:pt idx="10">
                  <c:v>0.30000000000000021</c:v>
                </c:pt>
              </c:numCache>
            </c:numRef>
          </c:val>
          <c:bubble3D val="1"/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7.3961821005206582E-2"/>
          <c:y val="0"/>
          <c:w val="0.4626297920893183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spPr>
              <a:solidFill>
                <a:schemeClr val="tx1"/>
              </a:solidFill>
            </c:spPr>
          </c:dPt>
          <c:dPt>
            <c:idx val="3"/>
            <c:explosion val="24"/>
            <c:spPr>
              <a:solidFill>
                <a:srgbClr val="8A5DAF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Lbls>
            <c:dLbl>
              <c:idx val="1"/>
              <c:layout>
                <c:manualLayout>
                  <c:x val="2.4154589371980567E-3"/>
                  <c:y val="-2.3349139965684176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Администрация Бокситогорского муниципального района </c:v>
                </c:pt>
                <c:pt idx="1">
                  <c:v>Совет депутатов Бокситогорского муниципального района</c:v>
                </c:pt>
                <c:pt idx="2">
                  <c:v>Комитет финансов администрации Бокситогорского муниципального района Ленинградской области</c:v>
                </c:pt>
                <c:pt idx="3">
                  <c:v>Комитет образования администрации Бокситогорского муниципального района Ленинградской области</c:v>
                </c:pt>
                <c:pt idx="4">
                  <c:v>Контрольно-счетная комиссия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555.9</c:v>
                </c:pt>
                <c:pt idx="1">
                  <c:v>3.4</c:v>
                </c:pt>
                <c:pt idx="2">
                  <c:v>260.2</c:v>
                </c:pt>
                <c:pt idx="3">
                  <c:v>1467.5</c:v>
                </c:pt>
                <c:pt idx="4">
                  <c:v>5.0999999999999996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60168327530748678"/>
          <c:y val="0.14487336311686441"/>
          <c:w val="0.36898013001515062"/>
          <c:h val="0.80531090605596456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1092236213037095"/>
          <c:y val="0.19998265770425055"/>
          <c:w val="0.52101131657410016"/>
          <c:h val="0.57354645519205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dPt>
            <c:idx val="1"/>
            <c:explosion val="22"/>
            <c:spPr>
              <a:solidFill>
                <a:schemeClr val="bg2">
                  <a:lumMod val="25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886,0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Проектная часть</c:v>
                </c:pt>
                <c:pt idx="1">
                  <c:v>Процессная часть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192.6</c:v>
                </c:pt>
                <c:pt idx="1">
                  <c:v>1730.7</c:v>
                </c:pt>
              </c:numCache>
            </c:numRef>
          </c:val>
        </c:ser>
        <c:gapWidth val="100"/>
        <c:shape val="pyramid"/>
        <c:axId val="322299392"/>
        <c:axId val="322300928"/>
        <c:axId val="0"/>
      </c:bar3DChart>
      <c:catAx>
        <c:axId val="322299392"/>
        <c:scaling>
          <c:orientation val="minMax"/>
        </c:scaling>
        <c:delete val="1"/>
        <c:axPos val="b"/>
        <c:tickLblPos val="none"/>
        <c:crossAx val="322300928"/>
        <c:crosses val="autoZero"/>
        <c:auto val="1"/>
        <c:lblAlgn val="ctr"/>
        <c:lblOffset val="100"/>
      </c:catAx>
      <c:valAx>
        <c:axId val="3223009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22299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6254721435316339"/>
          <c:y val="0.82466930270052263"/>
          <c:w val="0.61974740321057853"/>
          <c:h val="0.1277546306694403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1462361096596728E-2"/>
          <c:y val="0.22438254737225619"/>
          <c:w val="0.52701408483412859"/>
          <c:h val="0.583912782146798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1"/>
            <c:explosion val="22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3.51123595505618E-2"/>
                  <c:y val="-3.2459867799811179E-2"/>
                </c:manualLayout>
              </c:layout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768,9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Проектная часть</c:v>
                </c:pt>
                <c:pt idx="1">
                  <c:v>Процессная часть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9.9</c:v>
                </c:pt>
                <c:pt idx="1">
                  <c:v>1656.1</c:v>
                </c:pt>
              </c:numCache>
            </c:numRef>
          </c:val>
        </c:ser>
        <c:gapWidth val="100"/>
        <c:shape val="pyramid"/>
        <c:axId val="408589056"/>
        <c:axId val="408558592"/>
        <c:axId val="0"/>
      </c:bar3DChart>
      <c:valAx>
        <c:axId val="4085585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408589056"/>
        <c:crosses val="autoZero"/>
        <c:crossBetween val="between"/>
      </c:valAx>
      <c:catAx>
        <c:axId val="408589056"/>
        <c:scaling>
          <c:orientation val="minMax"/>
        </c:scaling>
        <c:delete val="1"/>
        <c:axPos val="b"/>
        <c:tickLblPos val="none"/>
        <c:crossAx val="408558592"/>
        <c:crosses val="autoZero"/>
        <c:auto val="1"/>
        <c:lblAlgn val="ctr"/>
        <c:lblOffset val="100"/>
      </c:cat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27708006170928173"/>
          <c:y val="0.82789740915884213"/>
          <c:w val="0.65642832655047534"/>
          <c:h val="0.16050122468347805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7.551170458708642E-2"/>
          <c:y val="0.21775447930134376"/>
          <c:w val="0.53413090440516953"/>
          <c:h val="0.5235989954080040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1"/>
            <c:explosion val="22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0"/>
                  <c:y val="-4.1604569857184942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smtClean="0"/>
                      <a:t>1</a:t>
                    </a:r>
                    <a:r>
                      <a:rPr lang="ru-RU" smtClean="0"/>
                      <a:t>823,1</a:t>
                    </a:r>
                    <a:endParaRPr lang="en-US"/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Проектная часть</c:v>
                </c:pt>
                <c:pt idx="1">
                  <c:v>Процессная часть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17.399999999999999</c:v>
                </c:pt>
                <c:pt idx="1">
                  <c:v>1643.7</c:v>
                </c:pt>
              </c:numCache>
            </c:numRef>
          </c:val>
        </c:ser>
        <c:gapWidth val="100"/>
        <c:shape val="pyramid"/>
        <c:axId val="395397376"/>
        <c:axId val="395411456"/>
        <c:axId val="0"/>
      </c:bar3DChart>
      <c:catAx>
        <c:axId val="395397376"/>
        <c:scaling>
          <c:orientation val="minMax"/>
        </c:scaling>
        <c:delete val="1"/>
        <c:axPos val="b"/>
        <c:tickLblPos val="none"/>
        <c:crossAx val="395411456"/>
        <c:crosses val="autoZero"/>
        <c:auto val="1"/>
        <c:lblAlgn val="ctr"/>
        <c:lblOffset val="100"/>
      </c:catAx>
      <c:valAx>
        <c:axId val="3954114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95397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444939949570912"/>
          <c:y val="0.76473178498170613"/>
          <c:w val="0.66915310094665137"/>
          <c:h val="0.15790143352967295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7.5</c:v>
                </c:pt>
                <c:pt idx="1">
                  <c:v>0.30000000000000021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58597964967920668"/>
          <c:y val="0.60095246883202058"/>
          <c:w val="0.36579504167881793"/>
          <c:h val="0.36594807159521753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41054"/>
            </a:solidFill>
            <a:ln>
              <a:solidFill>
                <a:srgbClr val="641054"/>
              </a:solidFill>
            </a:ln>
          </c:spPr>
          <c:explosion val="25"/>
          <c:dPt>
            <c:idx val="1"/>
            <c:spPr>
              <a:solidFill>
                <a:srgbClr val="9999FF"/>
              </a:solidFill>
              <a:ln>
                <a:solidFill>
                  <a:srgbClr val="641054"/>
                </a:solidFill>
              </a:ln>
            </c:spPr>
          </c:dPt>
          <c:dLbls>
            <c:dLbl>
              <c:idx val="0"/>
              <c:layout>
                <c:manualLayout>
                  <c:x val="-5.1200379775817616E-2"/>
                  <c:y val="-0.19954312362733889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0.17537578571614734"/>
                  <c:y val="4.298070090342699E-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chemeClr val="bg1"/>
                        </a:solidFill>
                      </a:defRPr>
                    </a:pPr>
                    <a:r>
                      <a:rPr lang="en-US" sz="2400" dirty="0">
                        <a:solidFill>
                          <a:schemeClr val="tx1"/>
                        </a:solidFill>
                      </a:rPr>
                      <a:t>0,4</a:t>
                    </a:r>
                  </a:p>
                </c:rich>
              </c:tx>
              <c:spPr/>
              <c:dLblPos val="bestFit"/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9.3000000000000007</c:v>
                </c:pt>
                <c:pt idx="1">
                  <c:v>0.4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65052214116561058"/>
          <c:y val="0.4324038517636834"/>
          <c:w val="0.28985065846107116"/>
          <c:h val="0.46428999492983475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3.1872139698291189E-2"/>
                  <c:y val="3.94945384625429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9,7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221.6</c:v>
                </c:pt>
                <c:pt idx="1">
                  <c:v>9.7000000000000011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626693067476168"/>
          <c:y val="0.60412055535968545"/>
          <c:w val="0.36538668967749011"/>
          <c:h val="0.29963616954597133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9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07664233576642E-2"/>
          <c:y val="5.4116096652820814E-2"/>
          <c:w val="0.63077080579343736"/>
          <c:h val="0.94588390334717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explosion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8,3</a:t>
                    </a:r>
                    <a:endParaRPr lang="en-US" dirty="0"/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-1.8518055123053122E-2"/>
                  <c:y val="0.15666306685622663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8.3000000000000007</c:v>
                </c:pt>
                <c:pt idx="1">
                  <c:v>0.4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4230702851596686"/>
          <c:y val="0.73853392023913678"/>
          <c:w val="0.34906513150699914"/>
          <c:h val="0.25989264362788023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568233267716534"/>
          <c:y val="3.421149073675861E-2"/>
          <c:w val="0.8702551673228347"/>
          <c:h val="0.7697757851804616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030A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50977</c:v>
                </c:pt>
                <c:pt idx="1">
                  <c:v>50855</c:v>
                </c:pt>
                <c:pt idx="2">
                  <c:v>50554</c:v>
                </c:pt>
                <c:pt idx="3">
                  <c:v>50261</c:v>
                </c:pt>
                <c:pt idx="4">
                  <c:v>49981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shape val="cylinder"/>
        <c:axId val="212402560"/>
        <c:axId val="212404096"/>
        <c:axId val="0"/>
      </c:bar3DChart>
      <c:catAx>
        <c:axId val="212402560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12404096"/>
        <c:crosses val="autoZero"/>
        <c:auto val="1"/>
        <c:lblAlgn val="ctr"/>
        <c:lblOffset val="100"/>
      </c:catAx>
      <c:valAx>
        <c:axId val="212404096"/>
        <c:scaling>
          <c:orientation val="minMax"/>
        </c:scaling>
        <c:axPos val="b"/>
        <c:majorGridlines/>
        <c:numFmt formatCode="General" sourceLinked="1"/>
        <c:tickLblPos val="nextTo"/>
        <c:crossAx val="2124025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6836935166994149E-2"/>
          <c:y val="4.2031300717281589E-2"/>
          <c:w val="0.61929543157547517"/>
          <c:h val="0.928870106478447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4.5602224267644417E-2"/>
                  <c:y val="4.47553159666753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,4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31.4</c:v>
                </c:pt>
                <c:pt idx="1">
                  <c:v>1.4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755075311067464"/>
          <c:y val="0.62344969800345074"/>
          <c:w val="0.32340266927587041"/>
          <c:h val="0.26765817427333072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9946137392274946E-3"/>
          <c:y val="5.3170830595994055E-2"/>
          <c:w val="0.64576621776568155"/>
          <c:h val="0.946829079659707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explosion val="30"/>
          </c:dPt>
          <c:dLbls>
            <c:dLbl>
              <c:idx val="1"/>
              <c:layout>
                <c:manualLayout>
                  <c:x val="-9.9939517587368493E-2"/>
                  <c:y val="7.4770420550514735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0.2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2.079940609229259E-2"/>
          <c:y val="0.74728367778713201"/>
          <c:w val="0.41703406569027102"/>
          <c:h val="0.19764446700451752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3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4.8909763436753274E-2"/>
                  <c:y val="4.8925679791158846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76.400000000000006</c:v>
                </c:pt>
                <c:pt idx="1">
                  <c:v>3.3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48595114976299608"/>
          <c:y val="0.75562369017714714"/>
          <c:w val="0.44074640943902527"/>
          <c:h val="0.20297231564362792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5.0898233042436548E-2"/>
                  <c:y val="4.15951666872792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4,0</a:t>
                    </a:r>
                    <a:endParaRPr lang="en-US" dirty="0"/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1466.1</c:v>
                </c:pt>
                <c:pt idx="1">
                  <c:v>64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48774158911954224"/>
          <c:y val="0.73228131742040181"/>
          <c:w val="0.44778387832081956"/>
          <c:h val="0.21715638784680738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9"/>
          <c:dPt>
            <c:idx val="0"/>
            <c:explosion val="0"/>
          </c:dPt>
          <c:dLbls>
            <c:dLbl>
              <c:idx val="1"/>
              <c:layout>
                <c:manualLayout>
                  <c:x val="-1.2251682542846698E-2"/>
                  <c:y val="0.13622510032593541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156.30000000000001</c:v>
                </c:pt>
                <c:pt idx="1">
                  <c:v>6.8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7383194980374286"/>
          <c:y val="0.71530707617118217"/>
          <c:w val="0.41486606104616702"/>
          <c:h val="0.20433410263372251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0259319286871989E-2"/>
          <c:y val="0.10485240740722127"/>
          <c:w val="0.57122413613411804"/>
          <c:h val="0.856134812523149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7393343457675572E-2"/>
                  <c:y val="-0.24341475916842231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1"/>
              <c:layout>
                <c:manualLayout>
                  <c:x val="-2.0484511457947822E-2"/>
                  <c:y val="0.225432015304084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4,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Val val="1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 руб. в 2025 году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97.2</c:v>
                </c:pt>
                <c:pt idx="1">
                  <c:v>4.2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610734993214956"/>
          <c:y val="0.73917516618229495"/>
          <c:w val="0.34688022435202126"/>
          <c:h val="0.25082790248319164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5.4218573385443655E-2"/>
                  <c:y val="8.6273394901362821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Млн.руб в 2025 году</c:v>
                </c:pt>
                <c:pt idx="1">
                  <c:v>% от общего объема расходов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213.5</c:v>
                </c:pt>
                <c:pt idx="1">
                  <c:v>9.3000000000000007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117622899783508"/>
          <c:y val="0.73442053583211198"/>
          <c:w val="0.36732834262505543"/>
          <c:h val="0.22466039458347545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8.4401082677165354E-2"/>
          <c:y val="2.4257811007762611E-2"/>
          <c:w val="0.89372391732283463"/>
          <c:h val="0.82629694720122127"/>
        </c:manualLayout>
      </c:layout>
      <c:line3D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41054"/>
            </a:solidFill>
            <a:ln w="57150">
              <a:solidFill>
                <a:srgbClr val="641054"/>
              </a:solidFill>
            </a:ln>
          </c:spPr>
          <c:dLbls>
            <c:dLbl>
              <c:idx val="0"/>
              <c:layout>
                <c:manualLayout>
                  <c:x val="4.2187500000000003E-2"/>
                  <c:y val="-2.3437498558224832E-3"/>
                </c:manualLayout>
              </c:layout>
              <c:showVal val="1"/>
            </c:dLbl>
            <c:dLbl>
              <c:idx val="1"/>
              <c:layout>
                <c:manualLayout>
                  <c:x val="-5.9375000000000004E-2"/>
                  <c:y val="5.3906246683916907E-2"/>
                </c:manualLayout>
              </c:layout>
              <c:showVal val="1"/>
            </c:dLbl>
            <c:dLbl>
              <c:idx val="2"/>
              <c:layout>
                <c:manualLayout>
                  <c:x val="-5.3124999999999999E-2"/>
                  <c:y val="5.6249996539739389E-2"/>
                </c:manualLayout>
              </c:layout>
              <c:showVal val="1"/>
            </c:dLbl>
            <c:dLbl>
              <c:idx val="3"/>
              <c:layout>
                <c:manualLayout>
                  <c:x val="-4.8437500000000022E-2"/>
                  <c:y val="6.093749625138449E-2"/>
                </c:manualLayout>
              </c:layout>
              <c:showVal val="1"/>
            </c:dLbl>
            <c:dLbl>
              <c:idx val="4"/>
              <c:layout>
                <c:manualLayout>
                  <c:x val="1.5624999999999886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(оценка)</c:v>
                </c:pt>
                <c:pt idx="2">
                  <c:v>2025 год (прогноз)</c:v>
                </c:pt>
                <c:pt idx="3">
                  <c:v>2026 год (прогноз)</c:v>
                </c:pt>
                <c:pt idx="4">
                  <c:v>2027 год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0.60000000000000064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</c:numCache>
            </c:numRef>
          </c:val>
        </c:ser>
        <c:dLbls>
          <c:showVal val="1"/>
        </c:dLbls>
        <c:axId val="212450688"/>
        <c:axId val="212452480"/>
        <c:axId val="212381696"/>
      </c:line3DChart>
      <c:catAx>
        <c:axId val="212450688"/>
        <c:scaling>
          <c:orientation val="minMax"/>
        </c:scaling>
        <c:axPos val="b"/>
        <c:tickLblPos val="nextTo"/>
        <c:crossAx val="212452480"/>
        <c:crosses val="autoZero"/>
        <c:auto val="1"/>
        <c:lblAlgn val="ctr"/>
        <c:lblOffset val="100"/>
      </c:catAx>
      <c:valAx>
        <c:axId val="212452480"/>
        <c:scaling>
          <c:orientation val="minMax"/>
        </c:scaling>
        <c:axPos val="l"/>
        <c:majorGridlines/>
        <c:numFmt formatCode="General" sourceLinked="1"/>
        <c:tickLblPos val="nextTo"/>
        <c:crossAx val="212450688"/>
        <c:crosses val="autoZero"/>
        <c:crossBetween val="between"/>
      </c:valAx>
      <c:serAx>
        <c:axId val="212381696"/>
        <c:scaling>
          <c:orientation val="minMax"/>
        </c:scaling>
        <c:axPos val="b"/>
        <c:tickLblPos val="nextTo"/>
        <c:crossAx val="21245248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4053687411227744"/>
          <c:y val="5.0318018016053234E-2"/>
          <c:w val="0.73326067795597361"/>
          <c:h val="0.77191224946706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996633"/>
            </a:solidFill>
          </c:spPr>
          <c:dLbls>
            <c:dLbl>
              <c:idx val="0"/>
              <c:layout>
                <c:manualLayout>
                  <c:x val="4.0964419475655427E-2"/>
                  <c:y val="-1.38580931263858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63522</c:v>
                </c:pt>
                <c:pt idx="1">
                  <c:v>74130</c:v>
                </c:pt>
                <c:pt idx="2">
                  <c:v>79467.5</c:v>
                </c:pt>
                <c:pt idx="3">
                  <c:v>84950.8</c:v>
                </c:pt>
                <c:pt idx="4">
                  <c:v>90812.4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bubble3D val="1"/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bubble3D val="1"/>
        </c:ser>
        <c:ser>
          <c:idx val="3"/>
          <c:order val="3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Лист1!$E$1:$E$6</c:f>
              <c:numCache>
                <c:formatCode>General</c:formatCode>
                <c:ptCount val="6"/>
              </c:numCache>
            </c:numRef>
          </c:val>
          <c:bubble3D val="1"/>
        </c:ser>
        <c:ser>
          <c:idx val="4"/>
          <c:order val="4"/>
          <c:tx>
            <c:strRef>
              <c:f>Лист1!$F$1</c:f>
              <c:strCache>
                <c:ptCount val="1"/>
              </c:strCache>
            </c:strRef>
          </c:tx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</c:numCache>
            </c:numRef>
          </c:val>
          <c:bubble3D val="1"/>
        </c:ser>
        <c:axId val="212797312"/>
        <c:axId val="212798848"/>
      </c:barChart>
      <c:catAx>
        <c:axId val="212797312"/>
        <c:scaling>
          <c:orientation val="minMax"/>
        </c:scaling>
        <c:delete val="1"/>
        <c:axPos val="b"/>
        <c:tickLblPos val="none"/>
        <c:crossAx val="212798848"/>
        <c:crosses val="autoZero"/>
        <c:auto val="1"/>
        <c:lblAlgn val="ctr"/>
        <c:lblOffset val="100"/>
      </c:catAx>
      <c:valAx>
        <c:axId val="212798848"/>
        <c:scaling>
          <c:orientation val="minMax"/>
        </c:scaling>
        <c:axPos val="l"/>
        <c:majorGridlines/>
        <c:numFmt formatCode="0.00" sourceLinked="1"/>
        <c:tickLblPos val="nextTo"/>
        <c:txPr>
          <a:bodyPr/>
          <a:lstStyle/>
          <a:p>
            <a:pPr>
              <a:defRPr sz="1400" b="1">
                <a:latin typeface="Calibri" pitchFamily="34" charset="0"/>
              </a:defRPr>
            </a:pPr>
            <a:endParaRPr lang="ru-RU"/>
          </a:p>
        </c:txPr>
        <c:crossAx val="2127973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Прогноз</a:t>
            </a:r>
            <a:r>
              <a:rPr lang="ru-RU" baseline="0" dirty="0" smtClean="0"/>
              <a:t> основных показателей бюджета Бокситогорского муниципального района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8.7238018344958451E-2"/>
          <c:y val="0.11323703207985078"/>
          <c:w val="0.84219184381814916"/>
          <c:h val="0.86664562289562386"/>
        </c:manualLayout>
      </c:layout>
      <c:barChart>
        <c:barDir val="col"/>
        <c:grouping val="stacked"/>
        <c:ser>
          <c:idx val="0"/>
          <c:order val="0"/>
          <c:tx>
            <c:strRef>
              <c:f>Лист1!$A$2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2"/>
              <c:layout>
                <c:manualLayout>
                  <c:x val="-6.6067653276955622E-3"/>
                  <c:y val="4.5207956600361664E-2"/>
                </c:manualLayout>
              </c:layout>
              <c:tx>
                <c:rich>
                  <a:bodyPr/>
                  <a:lstStyle/>
                  <a:p>
                    <a:endParaRPr lang="ru-RU" dirty="0" smtClean="0"/>
                  </a:p>
                  <a:p>
                    <a:r>
                      <a:rPr lang="en-US" dirty="0" smtClean="0"/>
                      <a:t>45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2247.1</c:v>
                </c:pt>
                <c:pt idx="1">
                  <c:v>2292.1</c:v>
                </c:pt>
                <c:pt idx="2">
                  <c:v>-45</c:v>
                </c:pt>
              </c:numCache>
            </c:numRef>
          </c:val>
          <c:bubble3D val="1"/>
        </c:ser>
        <c:overlap val="100"/>
        <c:axId val="235110400"/>
        <c:axId val="235111936"/>
      </c:barChart>
      <c:catAx>
        <c:axId val="23511040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235111936"/>
        <c:crosses val="autoZero"/>
        <c:auto val="1"/>
        <c:lblAlgn val="ctr"/>
        <c:lblOffset val="100"/>
      </c:catAx>
      <c:valAx>
        <c:axId val="235111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3511040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5641AD"/>
            </a:solidFill>
          </c:spPr>
          <c:dLbls>
            <c:dLbl>
              <c:idx val="0"/>
              <c:layout>
                <c:manualLayout>
                  <c:x val="1.269892932491166E-2"/>
                  <c:y val="-3.2048659165574041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5.036217868875921E-2"/>
                </c:manualLayout>
              </c:layout>
              <c:showVal val="1"/>
            </c:dLbl>
            <c:dLbl>
              <c:idx val="2"/>
              <c:layout>
                <c:manualLayout>
                  <c:x val="-8.3326854592778765E-8"/>
                  <c:y val="-3.662703904637035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0,7</a:t>
                    </a:r>
                    <a:endParaRPr lang="en-US" b="1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0"/>
                  <c:y val="-3.204865916557404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233.6</c:v>
                </c:pt>
                <c:pt idx="1">
                  <c:v>164.3</c:v>
                </c:pt>
                <c:pt idx="2">
                  <c:v>0.7</c:v>
                </c:pt>
                <c:pt idx="3">
                  <c:v>68.599999999999994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1.3757263706080186E-2"/>
                  <c:y val="-4.5783798807962926E-2"/>
                </c:manualLayout>
              </c:layout>
              <c:showVal val="1"/>
            </c:dLbl>
            <c:dLbl>
              <c:idx val="1"/>
              <c:layout>
                <c:manualLayout>
                  <c:x val="1.4815514760394046E-2"/>
                  <c:y val="-4.8072988748361072E-2"/>
                </c:manualLayout>
              </c:layout>
              <c:showVal val="1"/>
            </c:dLbl>
            <c:dLbl>
              <c:idx val="2"/>
              <c:layout>
                <c:manualLayout>
                  <c:x val="1.0582510543138621E-2"/>
                  <c:y val="-3.4337849105972228E-2"/>
                </c:manualLayout>
              </c:layout>
              <c:showVal val="1"/>
            </c:dLbl>
            <c:dLbl>
              <c:idx val="3"/>
              <c:layout>
                <c:manualLayout>
                  <c:x val="8.4660084345108827E-3"/>
                  <c:y val="-2.9759469225175812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202</c:v>
                </c:pt>
                <c:pt idx="1">
                  <c:v>144.6</c:v>
                </c:pt>
                <c:pt idx="2">
                  <c:v>0.7</c:v>
                </c:pt>
                <c:pt idx="3">
                  <c:v>56.7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2.2223272140591076E-2"/>
                  <c:y val="-3.4337849105972179E-2"/>
                </c:manualLayout>
              </c:layout>
              <c:showVal val="1"/>
            </c:dLbl>
            <c:dLbl>
              <c:idx val="1"/>
              <c:layout>
                <c:manualLayout>
                  <c:x val="2.9631029520788096E-2"/>
                  <c:y val="-3.2048659165574041E-2"/>
                </c:manualLayout>
              </c:layout>
              <c:showVal val="1"/>
            </c:dLbl>
            <c:dLbl>
              <c:idx val="2"/>
              <c:layout>
                <c:manualLayout>
                  <c:x val="9.5242594888247448E-3"/>
                  <c:y val="-3.6627039046370255E-2"/>
                </c:manualLayout>
              </c:layout>
              <c:showVal val="1"/>
            </c:dLbl>
            <c:dLbl>
              <c:idx val="3"/>
              <c:layout>
                <c:manualLayout>
                  <c:x val="2.2223272140591076E-2"/>
                  <c:y val="-3.662703904637034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198.6</c:v>
                </c:pt>
                <c:pt idx="1">
                  <c:v>141.5</c:v>
                </c:pt>
                <c:pt idx="2">
                  <c:v>0.7</c:v>
                </c:pt>
                <c:pt idx="3">
                  <c:v>56.4</c:v>
                </c:pt>
              </c:numCache>
            </c:numRef>
          </c:val>
        </c:ser>
        <c:dLbls>
          <c:showVal val="1"/>
        </c:dLbls>
        <c:shape val="cylinder"/>
        <c:axId val="319059072"/>
        <c:axId val="319060608"/>
        <c:axId val="0"/>
      </c:bar3DChart>
      <c:catAx>
        <c:axId val="319059072"/>
        <c:scaling>
          <c:orientation val="minMax"/>
        </c:scaling>
        <c:axPos val="b"/>
        <c:numFmt formatCode="General" sourceLinked="1"/>
        <c:tickLblPos val="nextTo"/>
        <c:crossAx val="319060608"/>
        <c:crosses val="autoZero"/>
        <c:auto val="1"/>
        <c:lblAlgn val="ctr"/>
        <c:lblOffset val="100"/>
      </c:catAx>
      <c:valAx>
        <c:axId val="319060608"/>
        <c:scaling>
          <c:orientation val="minMax"/>
        </c:scaling>
        <c:axPos val="l"/>
        <c:majorGridlines/>
        <c:numFmt formatCode="General" sourceLinked="1"/>
        <c:tickLblPos val="nextTo"/>
        <c:crossAx val="3190590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10112648594612728"/>
          <c:y val="2.6091220201680795E-2"/>
          <c:w val="0.81284882486858934"/>
          <c:h val="0.936221461729224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>
              <a:solidFill>
                <a:schemeClr val="tx1">
                  <a:lumMod val="75000"/>
                  <a:lumOff val="25000"/>
                </a:schemeClr>
              </a:solidFill>
            </a:ln>
          </c:spPr>
          <c:explosion val="25"/>
          <c:dPt>
            <c:idx val="0"/>
            <c:explosion val="9"/>
            <c:spPr>
              <a:solidFill>
                <a:srgbClr val="FFC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dPt>
            <c:idx val="1"/>
            <c:spPr>
              <a:solidFill>
                <a:srgbClr val="641054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НАЛОГОВЫЕ И НЕНАЛОГОВЫЕ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959.4</c:v>
                </c:pt>
                <c:pt idx="1">
                  <c:v>1287.4000000000001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47399"/>
            </a:solidFill>
          </c:spPr>
          <c:dPt>
            <c:idx val="1"/>
            <c:spPr>
              <a:solidFill>
                <a:srgbClr val="736CA0"/>
              </a:solidFill>
            </c:spPr>
          </c:dPt>
          <c:dPt>
            <c:idx val="2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0"/>
                  <c:y val="-5.185185185185186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9.8270465598244375E-3"/>
                  <c:y val="-5.9259259259259262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9654093119648809E-2"/>
                  <c:y val="-2.5925925925926012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176.4</c:v>
                </c:pt>
                <c:pt idx="1">
                  <c:v>202.2</c:v>
                </c:pt>
                <c:pt idx="2">
                  <c:v>900.3</c:v>
                </c:pt>
                <c:pt idx="3">
                  <c:v>8.8000000000000007</c:v>
                </c:pt>
              </c:numCache>
            </c:numRef>
          </c:val>
        </c:ser>
        <c:dLbls>
          <c:showVal val="1"/>
        </c:dLbls>
        <c:gapWidth val="95"/>
        <c:shape val="box"/>
        <c:axId val="320707584"/>
        <c:axId val="320811776"/>
        <c:axId val="0"/>
      </c:bar3DChart>
      <c:catAx>
        <c:axId val="320707584"/>
        <c:scaling>
          <c:orientation val="minMax"/>
        </c:scaling>
        <c:delete val="1"/>
        <c:axPos val="b"/>
        <c:majorTickMark val="none"/>
        <c:tickLblPos val="none"/>
        <c:crossAx val="320811776"/>
        <c:crosses val="autoZero"/>
        <c:auto val="1"/>
        <c:lblAlgn val="ctr"/>
        <c:lblOffset val="100"/>
      </c:catAx>
      <c:valAx>
        <c:axId val="32081177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32070758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600" b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2846554923775914E-2"/>
          <c:y val="1.5001458151064448E-3"/>
          <c:w val="0.8999998710361351"/>
          <c:h val="0.13703003791192792"/>
        </c:manualLayout>
      </c:layout>
      <c:txPr>
        <a:bodyPr/>
        <a:lstStyle/>
        <a:p>
          <a:pPr>
            <a:defRPr sz="1600" b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</c:spPr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CC6600"/>
              </a:solidFill>
            </c:spPr>
          </c:dPt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Налог на совокупный доход</c:v>
                </c:pt>
                <c:pt idx="2">
                  <c:v>Акцизы</c:v>
                </c:pt>
                <c:pt idx="3">
                  <c:v>Неналоговые </c:v>
                </c:pt>
                <c:pt idx="4">
                  <c:v>Другие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180</c:v>
                </c:pt>
                <c:pt idx="1">
                  <c:v>663.7</c:v>
                </c:pt>
                <c:pt idx="2">
                  <c:v>26.4</c:v>
                </c:pt>
                <c:pt idx="3">
                  <c:v>78.2</c:v>
                </c:pt>
                <c:pt idx="4">
                  <c:v>11.1</c:v>
                </c:pt>
              </c:numCache>
            </c:numRef>
          </c:val>
        </c:ser>
        <c:dLbls>
          <c:showVal val="1"/>
        </c:dLbls>
        <c:gapWidth val="75"/>
        <c:shape val="box"/>
        <c:axId val="321268352"/>
        <c:axId val="321274240"/>
        <c:axId val="0"/>
      </c:bar3DChart>
      <c:catAx>
        <c:axId val="321268352"/>
        <c:scaling>
          <c:orientation val="minMax"/>
        </c:scaling>
        <c:axPos val="b"/>
        <c:majorTickMark val="none"/>
        <c:tickLblPos val="none"/>
        <c:crossAx val="321274240"/>
        <c:crosses val="autoZero"/>
        <c:auto val="1"/>
        <c:lblAlgn val="ctr"/>
        <c:lblOffset val="100"/>
      </c:catAx>
      <c:valAx>
        <c:axId val="321274240"/>
        <c:scaling>
          <c:orientation val="minMax"/>
        </c:scaling>
        <c:axPos val="l"/>
        <c:numFmt formatCode="General" sourceLinked="1"/>
        <c:majorTickMark val="none"/>
        <c:tickLblPos val="none"/>
        <c:crossAx val="32126835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A7F4D5-4163-41A5-B660-8D2E3D7F5DA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7B1644-57DF-45DB-8A84-14B66F561F24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ЕСТЕСТВЕННЫЙ ПРИРОСТ                      («-» убыль)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5911A181-05A4-46A6-97BE-5F9266FA16D0}" type="parTrans" cxnId="{DA559FE0-8962-46AF-95EA-3BCB39F4C64A}">
      <dgm:prSet/>
      <dgm:spPr/>
      <dgm:t>
        <a:bodyPr/>
        <a:lstStyle/>
        <a:p>
          <a:endParaRPr lang="ru-RU"/>
        </a:p>
      </dgm:t>
    </dgm:pt>
    <dgm:pt modelId="{D5AC59CF-5144-4736-88DB-1FE08BCFD9BD}" type="sibTrans" cxnId="{DA559FE0-8962-46AF-95EA-3BCB39F4C64A}">
      <dgm:prSet/>
      <dgm:spPr/>
      <dgm:t>
        <a:bodyPr/>
        <a:lstStyle/>
        <a:p>
          <a:endParaRPr lang="ru-RU"/>
        </a:p>
      </dgm:t>
    </dgm:pt>
    <dgm:pt modelId="{EC3AB012-9FDB-4A44-BCCD-B123B834B37D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50855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A8B8760B-9A60-46AE-8637-02C503CEDFC9}" type="parTrans" cxnId="{F76B4776-83FC-4C0F-A34A-B25934A97CC5}">
      <dgm:prSet/>
      <dgm:spPr/>
      <dgm:t>
        <a:bodyPr/>
        <a:lstStyle/>
        <a:p>
          <a:endParaRPr lang="ru-RU"/>
        </a:p>
      </dgm:t>
    </dgm:pt>
    <dgm:pt modelId="{A42AD36C-31CE-4293-84CC-C9C1E4E2827C}" type="sibTrans" cxnId="{F76B4776-83FC-4C0F-A34A-B25934A97CC5}">
      <dgm:prSet/>
      <dgm:spPr/>
      <dgm:t>
        <a:bodyPr/>
        <a:lstStyle/>
        <a:p>
          <a:endParaRPr lang="ru-RU"/>
        </a:p>
      </dgm:t>
    </dgm:pt>
    <dgm:pt modelId="{E6956393-11C2-4521-A780-118256E4CB54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150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B0EE51A0-79D1-4E13-896F-5DA50CB67F14}" type="parTrans" cxnId="{45477339-10D7-496C-A7F8-D0E405219D0B}">
      <dgm:prSet/>
      <dgm:spPr/>
      <dgm:t>
        <a:bodyPr/>
        <a:lstStyle/>
        <a:p>
          <a:endParaRPr lang="ru-RU"/>
        </a:p>
      </dgm:t>
    </dgm:pt>
    <dgm:pt modelId="{C2CC62BD-DBB6-4288-A0ED-7FE515D4C12D}" type="sibTrans" cxnId="{45477339-10D7-496C-A7F8-D0E405219D0B}">
      <dgm:prSet/>
      <dgm:spPr/>
      <dgm:t>
        <a:bodyPr/>
        <a:lstStyle/>
        <a:p>
          <a:endParaRPr lang="ru-RU"/>
        </a:p>
      </dgm:t>
    </dgm:pt>
    <dgm:pt modelId="{5856DF1C-B90C-48E2-919C-25AC749A8BDF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МИГРАЦИОННЫЙ ПРИРОСТ                    («-» убыль)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43EAF80D-AAB3-463C-8222-5FC3CE7573D4}" type="parTrans" cxnId="{00173229-8649-4403-A995-4DC1265459C4}">
      <dgm:prSet/>
      <dgm:spPr/>
      <dgm:t>
        <a:bodyPr/>
        <a:lstStyle/>
        <a:p>
          <a:endParaRPr lang="ru-RU"/>
        </a:p>
      </dgm:t>
    </dgm:pt>
    <dgm:pt modelId="{DD989014-32DF-43FC-B34D-3C3F9CDBF0CC}" type="sibTrans" cxnId="{00173229-8649-4403-A995-4DC1265459C4}">
      <dgm:prSet/>
      <dgm:spPr/>
      <dgm:t>
        <a:bodyPr/>
        <a:lstStyle/>
        <a:p>
          <a:endParaRPr lang="ru-RU"/>
        </a:p>
      </dgm:t>
    </dgm:pt>
    <dgm:pt modelId="{0160144E-70F8-4DE4-8DE5-57670418AD4A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  <a:ln w="28575">
          <a:solidFill>
            <a:schemeClr val="accent1">
              <a:lumMod val="75000"/>
              <a:alpha val="9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ЧИСЛЕННОСТЬ НАСЕЛЕНИЯ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C413C042-DDE4-4361-8C29-389781B96595}" type="sibTrans" cxnId="{ED043EFC-2EBE-4595-9435-32E8482D3FC3}">
      <dgm:prSet/>
      <dgm:spPr/>
      <dgm:t>
        <a:bodyPr/>
        <a:lstStyle/>
        <a:p>
          <a:endParaRPr lang="ru-RU"/>
        </a:p>
      </dgm:t>
    </dgm:pt>
    <dgm:pt modelId="{86BE1C10-DF7F-4274-9EDA-824A71BBB530}" type="parTrans" cxnId="{ED043EFC-2EBE-4595-9435-32E8482D3FC3}">
      <dgm:prSet/>
      <dgm:spPr/>
      <dgm:t>
        <a:bodyPr/>
        <a:lstStyle/>
        <a:p>
          <a:endParaRPr lang="ru-RU"/>
        </a:p>
      </dgm:t>
    </dgm:pt>
    <dgm:pt modelId="{003D81B1-E417-45EF-B468-B2FF6B182628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-122</a:t>
          </a:r>
        </a:p>
      </dgm:t>
    </dgm:pt>
    <dgm:pt modelId="{B99A0938-045A-4B3D-A6EE-7E2EDF4E5FE6}" type="sibTrans" cxnId="{E14BE28B-FB2D-4365-BB53-A89B158EF2E2}">
      <dgm:prSet/>
      <dgm:spPr/>
      <dgm:t>
        <a:bodyPr/>
        <a:lstStyle/>
        <a:p>
          <a:endParaRPr lang="ru-RU"/>
        </a:p>
      </dgm:t>
    </dgm:pt>
    <dgm:pt modelId="{A2A26700-8F0B-4F2D-9711-BD502E6BBE98}" type="parTrans" cxnId="{E14BE28B-FB2D-4365-BB53-A89B158EF2E2}">
      <dgm:prSet/>
      <dgm:spPr/>
      <dgm:t>
        <a:bodyPr/>
        <a:lstStyle/>
        <a:p>
          <a:endParaRPr lang="ru-RU"/>
        </a:p>
      </dgm:t>
    </dgm:pt>
    <dgm:pt modelId="{C7DE78C4-D401-479A-A0A6-D34F6B4A3964}" type="pres">
      <dgm:prSet presAssocID="{70A7F4D5-4163-41A5-B660-8D2E3D7F5D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A8BAF-D6AF-4B37-8CFC-295ED542AAB7}" type="pres">
      <dgm:prSet presAssocID="{003D81B1-E417-45EF-B468-B2FF6B182628}" presName="linNode" presStyleCnt="0"/>
      <dgm:spPr/>
    </dgm:pt>
    <dgm:pt modelId="{F5D66B16-2997-4603-B378-44053DA7E8B0}" type="pres">
      <dgm:prSet presAssocID="{003D81B1-E417-45EF-B468-B2FF6B182628}" presName="parentText" presStyleLbl="node1" presStyleIdx="0" presStyleCnt="3" custScaleX="66263" custLinFactNeighborX="492" custLinFactNeighborY="7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61E43-7D75-490B-8B7A-A1A1C124D16F}" type="pres">
      <dgm:prSet presAssocID="{003D81B1-E417-45EF-B468-B2FF6B18262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71330-C696-497A-BFC7-758E3A68139A}" type="pres">
      <dgm:prSet presAssocID="{B99A0938-045A-4B3D-A6EE-7E2EDF4E5FE6}" presName="sp" presStyleCnt="0"/>
      <dgm:spPr/>
    </dgm:pt>
    <dgm:pt modelId="{C26A070A-F2BC-4025-9ACA-A2E9D2089AD5}" type="pres">
      <dgm:prSet presAssocID="{EC3AB012-9FDB-4A44-BCCD-B123B834B37D}" presName="linNode" presStyleCnt="0"/>
      <dgm:spPr/>
    </dgm:pt>
    <dgm:pt modelId="{A6D39F3F-AE1B-4CFE-BEB6-4B139068B66F}" type="pres">
      <dgm:prSet presAssocID="{EC3AB012-9FDB-4A44-BCCD-B123B834B37D}" presName="parentText" presStyleLbl="node1" presStyleIdx="1" presStyleCnt="3" custScaleX="667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6EFEF-EC07-49F1-8E20-2C20BCA0E2C4}" type="pres">
      <dgm:prSet presAssocID="{EC3AB012-9FDB-4A44-BCCD-B123B834B37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0AEFA-3CC6-48FD-B713-BE9AA5DDA70B}" type="pres">
      <dgm:prSet presAssocID="{A42AD36C-31CE-4293-84CC-C9C1E4E2827C}" presName="sp" presStyleCnt="0"/>
      <dgm:spPr/>
    </dgm:pt>
    <dgm:pt modelId="{61DE1741-C9FB-48DA-A7BD-1ED9FFF29F73}" type="pres">
      <dgm:prSet presAssocID="{E6956393-11C2-4521-A780-118256E4CB54}" presName="linNode" presStyleCnt="0"/>
      <dgm:spPr/>
    </dgm:pt>
    <dgm:pt modelId="{5931BF0B-E331-4C08-9D33-CADCA1BFDCEA}" type="pres">
      <dgm:prSet presAssocID="{E6956393-11C2-4521-A780-118256E4CB54}" presName="parentText" presStyleLbl="node1" presStyleIdx="2" presStyleCnt="3" custScaleX="664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1A0E1-1AA9-49CA-B6B4-71C1CCD5C7A3}" type="pres">
      <dgm:prSet presAssocID="{E6956393-11C2-4521-A780-118256E4CB5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4BE28B-FB2D-4365-BB53-A89B158EF2E2}" srcId="{70A7F4D5-4163-41A5-B660-8D2E3D7F5DA8}" destId="{003D81B1-E417-45EF-B468-B2FF6B182628}" srcOrd="0" destOrd="0" parTransId="{A2A26700-8F0B-4F2D-9711-BD502E6BBE98}" sibTransId="{B99A0938-045A-4B3D-A6EE-7E2EDF4E5FE6}"/>
    <dgm:cxn modelId="{B9759E97-9731-45DC-93B1-659B0C72D656}" type="presOf" srcId="{E6956393-11C2-4521-A780-118256E4CB54}" destId="{5931BF0B-E331-4C08-9D33-CADCA1BFDCEA}" srcOrd="0" destOrd="0" presId="urn:microsoft.com/office/officeart/2005/8/layout/vList5"/>
    <dgm:cxn modelId="{F76B4776-83FC-4C0F-A34A-B25934A97CC5}" srcId="{70A7F4D5-4163-41A5-B660-8D2E3D7F5DA8}" destId="{EC3AB012-9FDB-4A44-BCCD-B123B834B37D}" srcOrd="1" destOrd="0" parTransId="{A8B8760B-9A60-46AE-8637-02C503CEDFC9}" sibTransId="{A42AD36C-31CE-4293-84CC-C9C1E4E2827C}"/>
    <dgm:cxn modelId="{45477339-10D7-496C-A7F8-D0E405219D0B}" srcId="{70A7F4D5-4163-41A5-B660-8D2E3D7F5DA8}" destId="{E6956393-11C2-4521-A780-118256E4CB54}" srcOrd="2" destOrd="0" parTransId="{B0EE51A0-79D1-4E13-896F-5DA50CB67F14}" sibTransId="{C2CC62BD-DBB6-4288-A0ED-7FE515D4C12D}"/>
    <dgm:cxn modelId="{00173229-8649-4403-A995-4DC1265459C4}" srcId="{E6956393-11C2-4521-A780-118256E4CB54}" destId="{5856DF1C-B90C-48E2-919C-25AC749A8BDF}" srcOrd="0" destOrd="0" parTransId="{43EAF80D-AAB3-463C-8222-5FC3CE7573D4}" sibTransId="{DD989014-32DF-43FC-B34D-3C3F9CDBF0CC}"/>
    <dgm:cxn modelId="{C387DC30-BFCA-47FE-9A69-417538F1CB35}" type="presOf" srcId="{CB7B1644-57DF-45DB-8A84-14B66F561F24}" destId="{9B161E43-7D75-490B-8B7A-A1A1C124D16F}" srcOrd="0" destOrd="0" presId="urn:microsoft.com/office/officeart/2005/8/layout/vList5"/>
    <dgm:cxn modelId="{68E0F0AC-860C-4CE3-9D3A-DD913D801303}" type="presOf" srcId="{0160144E-70F8-4DE4-8DE5-57670418AD4A}" destId="{E9D6EFEF-EC07-49F1-8E20-2C20BCA0E2C4}" srcOrd="0" destOrd="0" presId="urn:microsoft.com/office/officeart/2005/8/layout/vList5"/>
    <dgm:cxn modelId="{DA559FE0-8962-46AF-95EA-3BCB39F4C64A}" srcId="{003D81B1-E417-45EF-B468-B2FF6B182628}" destId="{CB7B1644-57DF-45DB-8A84-14B66F561F24}" srcOrd="0" destOrd="0" parTransId="{5911A181-05A4-46A6-97BE-5F9266FA16D0}" sibTransId="{D5AC59CF-5144-4736-88DB-1FE08BCFD9BD}"/>
    <dgm:cxn modelId="{E32361B5-F30B-41EE-B573-9CA6ED9C3CCA}" type="presOf" srcId="{EC3AB012-9FDB-4A44-BCCD-B123B834B37D}" destId="{A6D39F3F-AE1B-4CFE-BEB6-4B139068B66F}" srcOrd="0" destOrd="0" presId="urn:microsoft.com/office/officeart/2005/8/layout/vList5"/>
    <dgm:cxn modelId="{BEFE821E-EC10-475D-AEF5-A478865F016D}" type="presOf" srcId="{70A7F4D5-4163-41A5-B660-8D2E3D7F5DA8}" destId="{C7DE78C4-D401-479A-A0A6-D34F6B4A3964}" srcOrd="0" destOrd="0" presId="urn:microsoft.com/office/officeart/2005/8/layout/vList5"/>
    <dgm:cxn modelId="{7B0C3FAB-C75D-4CF5-B8F9-2D09123C35E1}" type="presOf" srcId="{003D81B1-E417-45EF-B468-B2FF6B182628}" destId="{F5D66B16-2997-4603-B378-44053DA7E8B0}" srcOrd="0" destOrd="0" presId="urn:microsoft.com/office/officeart/2005/8/layout/vList5"/>
    <dgm:cxn modelId="{A5B4C402-F128-494D-806E-1DA137C19A4A}" type="presOf" srcId="{5856DF1C-B90C-48E2-919C-25AC749A8BDF}" destId="{2AC1A0E1-1AA9-49CA-B6B4-71C1CCD5C7A3}" srcOrd="0" destOrd="0" presId="urn:microsoft.com/office/officeart/2005/8/layout/vList5"/>
    <dgm:cxn modelId="{ED043EFC-2EBE-4595-9435-32E8482D3FC3}" srcId="{EC3AB012-9FDB-4A44-BCCD-B123B834B37D}" destId="{0160144E-70F8-4DE4-8DE5-57670418AD4A}" srcOrd="0" destOrd="0" parTransId="{86BE1C10-DF7F-4274-9EDA-824A71BBB530}" sibTransId="{C413C042-DDE4-4361-8C29-389781B96595}"/>
    <dgm:cxn modelId="{DF27E2E3-7161-4370-85B1-21B8381CECCD}" type="presParOf" srcId="{C7DE78C4-D401-479A-A0A6-D34F6B4A3964}" destId="{FDEA8BAF-D6AF-4B37-8CFC-295ED542AAB7}" srcOrd="0" destOrd="0" presId="urn:microsoft.com/office/officeart/2005/8/layout/vList5"/>
    <dgm:cxn modelId="{5E155991-20A0-475C-9F8A-F12E1547F57C}" type="presParOf" srcId="{FDEA8BAF-D6AF-4B37-8CFC-295ED542AAB7}" destId="{F5D66B16-2997-4603-B378-44053DA7E8B0}" srcOrd="0" destOrd="0" presId="urn:microsoft.com/office/officeart/2005/8/layout/vList5"/>
    <dgm:cxn modelId="{FD0629BC-F0FC-446E-9484-89D91CC2321B}" type="presParOf" srcId="{FDEA8BAF-D6AF-4B37-8CFC-295ED542AAB7}" destId="{9B161E43-7D75-490B-8B7A-A1A1C124D16F}" srcOrd="1" destOrd="0" presId="urn:microsoft.com/office/officeart/2005/8/layout/vList5"/>
    <dgm:cxn modelId="{68FDF705-1229-4199-BB2E-07E2AFA32A0D}" type="presParOf" srcId="{C7DE78C4-D401-479A-A0A6-D34F6B4A3964}" destId="{31071330-C696-497A-BFC7-758E3A68139A}" srcOrd="1" destOrd="0" presId="urn:microsoft.com/office/officeart/2005/8/layout/vList5"/>
    <dgm:cxn modelId="{D8B73B94-1011-43A4-A2B4-F2BF5181201E}" type="presParOf" srcId="{C7DE78C4-D401-479A-A0A6-D34F6B4A3964}" destId="{C26A070A-F2BC-4025-9ACA-A2E9D2089AD5}" srcOrd="2" destOrd="0" presId="urn:microsoft.com/office/officeart/2005/8/layout/vList5"/>
    <dgm:cxn modelId="{37C576A7-E338-4B08-B311-56306C8388A7}" type="presParOf" srcId="{C26A070A-F2BC-4025-9ACA-A2E9D2089AD5}" destId="{A6D39F3F-AE1B-4CFE-BEB6-4B139068B66F}" srcOrd="0" destOrd="0" presId="urn:microsoft.com/office/officeart/2005/8/layout/vList5"/>
    <dgm:cxn modelId="{C909E280-40B8-4EB2-9879-7A691868F7A0}" type="presParOf" srcId="{C26A070A-F2BC-4025-9ACA-A2E9D2089AD5}" destId="{E9D6EFEF-EC07-49F1-8E20-2C20BCA0E2C4}" srcOrd="1" destOrd="0" presId="urn:microsoft.com/office/officeart/2005/8/layout/vList5"/>
    <dgm:cxn modelId="{26E6032C-FA71-4053-AE69-8A8CF671515C}" type="presParOf" srcId="{C7DE78C4-D401-479A-A0A6-D34F6B4A3964}" destId="{4820AEFA-3CC6-48FD-B713-BE9AA5DDA70B}" srcOrd="3" destOrd="0" presId="urn:microsoft.com/office/officeart/2005/8/layout/vList5"/>
    <dgm:cxn modelId="{C93BE38B-A6DA-4E3A-9E1B-3438383CD19B}" type="presParOf" srcId="{C7DE78C4-D401-479A-A0A6-D34F6B4A3964}" destId="{61DE1741-C9FB-48DA-A7BD-1ED9FFF29F73}" srcOrd="4" destOrd="0" presId="urn:microsoft.com/office/officeart/2005/8/layout/vList5"/>
    <dgm:cxn modelId="{7EB8A8AC-E7D3-4DD1-A2F7-933D04A11397}" type="presParOf" srcId="{61DE1741-C9FB-48DA-A7BD-1ED9FFF29F73}" destId="{5931BF0B-E331-4C08-9D33-CADCA1BFDCEA}" srcOrd="0" destOrd="0" presId="urn:microsoft.com/office/officeart/2005/8/layout/vList5"/>
    <dgm:cxn modelId="{3E2D4334-E0B4-46B4-8E3F-4C6CFCE8CF86}" type="presParOf" srcId="{61DE1741-C9FB-48DA-A7BD-1ED9FFF29F73}" destId="{2AC1A0E1-1AA9-49CA-B6B4-71C1CCD5C7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D0E6B7-18CB-43CE-8A3A-915A91F2830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81EF447-66C3-4C03-A7EF-6B5DFB8DD191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  <a:ln w="38100">
          <a:solidFill>
            <a:schemeClr val="accent3">
              <a:lumMod val="50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2000" b="1" dirty="0" smtClean="0"/>
            <a:t>Развитие объектов физической культуры и спорта – 23,3 млн.руб.</a:t>
          </a:r>
          <a:endParaRPr lang="ru-RU" sz="2000" b="1" dirty="0"/>
        </a:p>
      </dgm:t>
    </dgm:pt>
    <dgm:pt modelId="{B642B1D1-95D4-4B06-B153-001719D0BE2C}" type="parTrans" cxnId="{F6E1776F-E153-4B08-8AFD-6C2B9F2F7BAF}">
      <dgm:prSet/>
      <dgm:spPr/>
      <dgm:t>
        <a:bodyPr/>
        <a:lstStyle/>
        <a:p>
          <a:endParaRPr lang="ru-RU"/>
        </a:p>
      </dgm:t>
    </dgm:pt>
    <dgm:pt modelId="{84433B2F-ACD2-4324-982D-F80CD7779471}" type="sibTrans" cxnId="{F6E1776F-E153-4B08-8AFD-6C2B9F2F7BAF}">
      <dgm:prSet/>
      <dgm:spPr/>
      <dgm:t>
        <a:bodyPr/>
        <a:lstStyle/>
        <a:p>
          <a:endParaRPr lang="ru-RU"/>
        </a:p>
      </dgm:t>
    </dgm:pt>
    <dgm:pt modelId="{947ADD5A-C41C-4A8A-BC97-02CA5FD56B6E}" type="pres">
      <dgm:prSet presAssocID="{28D0E6B7-18CB-43CE-8A3A-915A91F28308}" presName="compositeShape" presStyleCnt="0">
        <dgm:presLayoutVars>
          <dgm:dir/>
          <dgm:resizeHandles/>
        </dgm:presLayoutVars>
      </dgm:prSet>
      <dgm:spPr/>
    </dgm:pt>
    <dgm:pt modelId="{3AACAC97-D4EC-4530-A06C-3BC4A98E7A2D}" type="pres">
      <dgm:prSet presAssocID="{28D0E6B7-18CB-43CE-8A3A-915A91F28308}" presName="pyramid" presStyleLbl="node1" presStyleIdx="0" presStyleCnt="1" custLinFactNeighborX="1143"/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55EBCAD8-78E7-459E-B4DF-0CD6D08A7FD5}" type="pres">
      <dgm:prSet presAssocID="{28D0E6B7-18CB-43CE-8A3A-915A91F28308}" presName="theList" presStyleCnt="0"/>
      <dgm:spPr/>
    </dgm:pt>
    <dgm:pt modelId="{E3D6B671-1F80-4670-91A2-812665B09778}" type="pres">
      <dgm:prSet presAssocID="{B81EF447-66C3-4C03-A7EF-6B5DFB8DD191}" presName="aNode" presStyleLbl="fgAcc1" presStyleIdx="0" presStyleCnt="1" custScaleY="53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A9F71-521E-4D71-98D3-6BA18194FB10}" type="pres">
      <dgm:prSet presAssocID="{B81EF447-66C3-4C03-A7EF-6B5DFB8DD191}" presName="aSpace" presStyleCnt="0"/>
      <dgm:spPr/>
    </dgm:pt>
  </dgm:ptLst>
  <dgm:cxnLst>
    <dgm:cxn modelId="{8B818C33-AC67-450C-A2CB-9313A6C4E8B9}" type="presOf" srcId="{28D0E6B7-18CB-43CE-8A3A-915A91F28308}" destId="{947ADD5A-C41C-4A8A-BC97-02CA5FD56B6E}" srcOrd="0" destOrd="0" presId="urn:microsoft.com/office/officeart/2005/8/layout/pyramid2"/>
    <dgm:cxn modelId="{F6E1776F-E153-4B08-8AFD-6C2B9F2F7BAF}" srcId="{28D0E6B7-18CB-43CE-8A3A-915A91F28308}" destId="{B81EF447-66C3-4C03-A7EF-6B5DFB8DD191}" srcOrd="0" destOrd="0" parTransId="{B642B1D1-95D4-4B06-B153-001719D0BE2C}" sibTransId="{84433B2F-ACD2-4324-982D-F80CD7779471}"/>
    <dgm:cxn modelId="{BA486434-1211-42ED-9622-BBF08C13AC35}" type="presOf" srcId="{B81EF447-66C3-4C03-A7EF-6B5DFB8DD191}" destId="{E3D6B671-1F80-4670-91A2-812665B09778}" srcOrd="0" destOrd="0" presId="urn:microsoft.com/office/officeart/2005/8/layout/pyramid2"/>
    <dgm:cxn modelId="{B435D62A-642C-49E5-A7FA-A543E1492C59}" type="presParOf" srcId="{947ADD5A-C41C-4A8A-BC97-02CA5FD56B6E}" destId="{3AACAC97-D4EC-4530-A06C-3BC4A98E7A2D}" srcOrd="0" destOrd="0" presId="urn:microsoft.com/office/officeart/2005/8/layout/pyramid2"/>
    <dgm:cxn modelId="{DFBC928D-0061-4EC6-B9E2-2478272573AB}" type="presParOf" srcId="{947ADD5A-C41C-4A8A-BC97-02CA5FD56B6E}" destId="{55EBCAD8-78E7-459E-B4DF-0CD6D08A7FD5}" srcOrd="1" destOrd="0" presId="urn:microsoft.com/office/officeart/2005/8/layout/pyramid2"/>
    <dgm:cxn modelId="{13DFE10B-4DA1-4454-92AA-C06307C309F9}" type="presParOf" srcId="{55EBCAD8-78E7-459E-B4DF-0CD6D08A7FD5}" destId="{E3D6B671-1F80-4670-91A2-812665B09778}" srcOrd="0" destOrd="0" presId="urn:microsoft.com/office/officeart/2005/8/layout/pyramid2"/>
    <dgm:cxn modelId="{506BCAD0-2A2D-4BF1-82DA-FA9C3AF5A6F4}" type="presParOf" srcId="{55EBCAD8-78E7-459E-B4DF-0CD6D08A7FD5}" destId="{91DA9F71-521E-4D71-98D3-6BA18194FB10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6D8904-8EC5-4FE4-AB63-A53CAB9E0D7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3173D0-BF4D-4801-A668-C625EE152566}">
      <dgm:prSet phldrT="[Текст]" phldr="1"/>
      <dgm:spPr/>
      <dgm:t>
        <a:bodyPr/>
        <a:lstStyle/>
        <a:p>
          <a:endParaRPr lang="ru-RU" dirty="0"/>
        </a:p>
      </dgm:t>
    </dgm:pt>
    <dgm:pt modelId="{186F39CB-BC67-44AC-A269-E0F34FAC6074}" type="parTrans" cxnId="{3041A7AF-05D4-4835-94C8-313BEA3CB3B6}">
      <dgm:prSet/>
      <dgm:spPr/>
      <dgm:t>
        <a:bodyPr/>
        <a:lstStyle/>
        <a:p>
          <a:endParaRPr lang="ru-RU"/>
        </a:p>
      </dgm:t>
    </dgm:pt>
    <dgm:pt modelId="{AFDDBFE0-ABE8-42EA-8ED2-35B05C675F4E}" type="sibTrans" cxnId="{3041A7AF-05D4-4835-94C8-313BEA3CB3B6}">
      <dgm:prSet/>
      <dgm:spPr/>
      <dgm:t>
        <a:bodyPr/>
        <a:lstStyle/>
        <a:p>
          <a:endParaRPr lang="ru-RU"/>
        </a:p>
      </dgm:t>
    </dgm:pt>
    <dgm:pt modelId="{697CFB86-A9DC-424E-850E-A4CC6BE17B41}">
      <dgm:prSet phldrT="[Текст]"/>
      <dgm:spPr/>
      <dgm:t>
        <a:bodyPr/>
        <a:lstStyle/>
        <a:p>
          <a:r>
            <a:rPr lang="ru-RU" b="1" i="1" dirty="0" smtClean="0"/>
            <a:t>Высокая долговая устойчивость</a:t>
          </a:r>
          <a:endParaRPr lang="ru-RU" b="1" i="1" dirty="0"/>
        </a:p>
      </dgm:t>
    </dgm:pt>
    <dgm:pt modelId="{86097503-8024-4F9A-9E93-F27AC13EAC82}" type="parTrans" cxnId="{A2455A41-BDD3-4D23-A4CE-66056D29B76A}">
      <dgm:prSet/>
      <dgm:spPr/>
      <dgm:t>
        <a:bodyPr/>
        <a:lstStyle/>
        <a:p>
          <a:endParaRPr lang="ru-RU"/>
        </a:p>
      </dgm:t>
    </dgm:pt>
    <dgm:pt modelId="{927AFB45-FEC0-44E9-9F6C-2FA9F2D456D7}" type="sibTrans" cxnId="{A2455A41-BDD3-4D23-A4CE-66056D29B76A}">
      <dgm:prSet/>
      <dgm:spPr/>
      <dgm:t>
        <a:bodyPr/>
        <a:lstStyle/>
        <a:p>
          <a:endParaRPr lang="ru-RU"/>
        </a:p>
      </dgm:t>
    </dgm:pt>
    <dgm:pt modelId="{D45BE1A8-A6BE-423F-914F-F089574E0612}">
      <dgm:prSet phldrT="[Текст]" phldr="1"/>
      <dgm:spPr/>
      <dgm:t>
        <a:bodyPr/>
        <a:lstStyle/>
        <a:p>
          <a:endParaRPr lang="ru-RU" dirty="0"/>
        </a:p>
      </dgm:t>
    </dgm:pt>
    <dgm:pt modelId="{B9DAF6C1-67AC-4F74-B9DC-FDA618AC10D6}" type="parTrans" cxnId="{E1F553CD-51D2-438A-AE84-CB211560A127}">
      <dgm:prSet/>
      <dgm:spPr/>
      <dgm:t>
        <a:bodyPr/>
        <a:lstStyle/>
        <a:p>
          <a:endParaRPr lang="ru-RU"/>
        </a:p>
      </dgm:t>
    </dgm:pt>
    <dgm:pt modelId="{52D2DEF9-7ADC-49CD-BFD3-1DC6AD4DDB4C}" type="sibTrans" cxnId="{E1F553CD-51D2-438A-AE84-CB211560A127}">
      <dgm:prSet/>
      <dgm:spPr/>
      <dgm:t>
        <a:bodyPr/>
        <a:lstStyle/>
        <a:p>
          <a:endParaRPr lang="ru-RU"/>
        </a:p>
      </dgm:t>
    </dgm:pt>
    <dgm:pt modelId="{C31E58B0-7A1A-4372-BA98-6E25B5F2C1E3}">
      <dgm:prSet phldrT="[Текст]"/>
      <dgm:spPr/>
      <dgm:t>
        <a:bodyPr/>
        <a:lstStyle/>
        <a:p>
          <a:r>
            <a:rPr lang="ru-RU" b="1" i="1" dirty="0" smtClean="0"/>
            <a:t>Надлежащее качество управления муниципальными финансами</a:t>
          </a:r>
          <a:endParaRPr lang="ru-RU" b="1" i="1" dirty="0"/>
        </a:p>
      </dgm:t>
    </dgm:pt>
    <dgm:pt modelId="{456FFED1-7BEF-47C5-83EC-0C62C7771D5B}" type="parTrans" cxnId="{3D543825-2D77-4093-956C-E3E2CDA7D0BB}">
      <dgm:prSet/>
      <dgm:spPr/>
      <dgm:t>
        <a:bodyPr/>
        <a:lstStyle/>
        <a:p>
          <a:endParaRPr lang="ru-RU"/>
        </a:p>
      </dgm:t>
    </dgm:pt>
    <dgm:pt modelId="{383EFC37-8169-456F-95ED-99056A4D2AF5}" type="sibTrans" cxnId="{3D543825-2D77-4093-956C-E3E2CDA7D0BB}">
      <dgm:prSet/>
      <dgm:spPr/>
      <dgm:t>
        <a:bodyPr/>
        <a:lstStyle/>
        <a:p>
          <a:endParaRPr lang="ru-RU"/>
        </a:p>
      </dgm:t>
    </dgm:pt>
    <dgm:pt modelId="{A80F3F69-2441-4F19-88B7-D53E4AFF4863}" type="pres">
      <dgm:prSet presAssocID="{526D8904-8EC5-4FE4-AB63-A53CAB9E0D7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A12302-8106-4CE2-A8CE-CCADD915DE93}" type="pres">
      <dgm:prSet presAssocID="{C73173D0-BF4D-4801-A668-C625EE152566}" presName="composite" presStyleCnt="0"/>
      <dgm:spPr/>
    </dgm:pt>
    <dgm:pt modelId="{7F4F0057-4A0B-4F6D-825E-5DC08FF8BFFF}" type="pres">
      <dgm:prSet presAssocID="{C73173D0-BF4D-4801-A668-C625EE152566}" presName="parentText" presStyleLbl="alignNode1" presStyleIdx="0" presStyleCnt="2" custScaleY="791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71734-9BA5-4AF9-AD28-219E2A5F357A}" type="pres">
      <dgm:prSet presAssocID="{C73173D0-BF4D-4801-A668-C625EE15256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90AFB-AF67-4CDD-A03B-30E944EAB4F4}" type="pres">
      <dgm:prSet presAssocID="{AFDDBFE0-ABE8-42EA-8ED2-35B05C675F4E}" presName="sp" presStyleCnt="0"/>
      <dgm:spPr/>
    </dgm:pt>
    <dgm:pt modelId="{34DE6E56-C9D2-4D9D-8477-3E78F8C9CE4F}" type="pres">
      <dgm:prSet presAssocID="{D45BE1A8-A6BE-423F-914F-F089574E0612}" presName="composite" presStyleCnt="0"/>
      <dgm:spPr/>
    </dgm:pt>
    <dgm:pt modelId="{A7C88445-B3DB-488A-9D43-E9CC16227FA1}" type="pres">
      <dgm:prSet presAssocID="{D45BE1A8-A6BE-423F-914F-F089574E0612}" presName="parentText" presStyleLbl="alignNode1" presStyleIdx="1" presStyleCnt="2" custScaleY="8314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DFE4C-7264-488A-9BA6-71679883C721}" type="pres">
      <dgm:prSet presAssocID="{D45BE1A8-A6BE-423F-914F-F089574E0612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0AFE5E-B2D5-4723-B2C9-E9149F767A75}" type="presOf" srcId="{D45BE1A8-A6BE-423F-914F-F089574E0612}" destId="{A7C88445-B3DB-488A-9D43-E9CC16227FA1}" srcOrd="0" destOrd="0" presId="urn:microsoft.com/office/officeart/2005/8/layout/chevron2"/>
    <dgm:cxn modelId="{2B312D54-3845-44DA-AF58-847246728CB1}" type="presOf" srcId="{697CFB86-A9DC-424E-850E-A4CC6BE17B41}" destId="{90F71734-9BA5-4AF9-AD28-219E2A5F357A}" srcOrd="0" destOrd="0" presId="urn:microsoft.com/office/officeart/2005/8/layout/chevron2"/>
    <dgm:cxn modelId="{3041A7AF-05D4-4835-94C8-313BEA3CB3B6}" srcId="{526D8904-8EC5-4FE4-AB63-A53CAB9E0D74}" destId="{C73173D0-BF4D-4801-A668-C625EE152566}" srcOrd="0" destOrd="0" parTransId="{186F39CB-BC67-44AC-A269-E0F34FAC6074}" sibTransId="{AFDDBFE0-ABE8-42EA-8ED2-35B05C675F4E}"/>
    <dgm:cxn modelId="{3D543825-2D77-4093-956C-E3E2CDA7D0BB}" srcId="{D45BE1A8-A6BE-423F-914F-F089574E0612}" destId="{C31E58B0-7A1A-4372-BA98-6E25B5F2C1E3}" srcOrd="0" destOrd="0" parTransId="{456FFED1-7BEF-47C5-83EC-0C62C7771D5B}" sibTransId="{383EFC37-8169-456F-95ED-99056A4D2AF5}"/>
    <dgm:cxn modelId="{4E92B13C-5BFA-469F-8184-C5BF3D226064}" type="presOf" srcId="{C73173D0-BF4D-4801-A668-C625EE152566}" destId="{7F4F0057-4A0B-4F6D-825E-5DC08FF8BFFF}" srcOrd="0" destOrd="0" presId="urn:microsoft.com/office/officeart/2005/8/layout/chevron2"/>
    <dgm:cxn modelId="{D057EFBA-8093-4B9C-8D05-3FF57AB2E3D2}" type="presOf" srcId="{526D8904-8EC5-4FE4-AB63-A53CAB9E0D74}" destId="{A80F3F69-2441-4F19-88B7-D53E4AFF4863}" srcOrd="0" destOrd="0" presId="urn:microsoft.com/office/officeart/2005/8/layout/chevron2"/>
    <dgm:cxn modelId="{DB6CACFB-B813-40A2-A4CE-3B707F8FBBA1}" type="presOf" srcId="{C31E58B0-7A1A-4372-BA98-6E25B5F2C1E3}" destId="{450DFE4C-7264-488A-9BA6-71679883C721}" srcOrd="0" destOrd="0" presId="urn:microsoft.com/office/officeart/2005/8/layout/chevron2"/>
    <dgm:cxn modelId="{A2455A41-BDD3-4D23-A4CE-66056D29B76A}" srcId="{C73173D0-BF4D-4801-A668-C625EE152566}" destId="{697CFB86-A9DC-424E-850E-A4CC6BE17B41}" srcOrd="0" destOrd="0" parTransId="{86097503-8024-4F9A-9E93-F27AC13EAC82}" sibTransId="{927AFB45-FEC0-44E9-9F6C-2FA9F2D456D7}"/>
    <dgm:cxn modelId="{E1F553CD-51D2-438A-AE84-CB211560A127}" srcId="{526D8904-8EC5-4FE4-AB63-A53CAB9E0D74}" destId="{D45BE1A8-A6BE-423F-914F-F089574E0612}" srcOrd="1" destOrd="0" parTransId="{B9DAF6C1-67AC-4F74-B9DC-FDA618AC10D6}" sibTransId="{52D2DEF9-7ADC-49CD-BFD3-1DC6AD4DDB4C}"/>
    <dgm:cxn modelId="{92BB1463-3946-4221-B661-5B19B0C5AB0C}" type="presParOf" srcId="{A80F3F69-2441-4F19-88B7-D53E4AFF4863}" destId="{6CA12302-8106-4CE2-A8CE-CCADD915DE93}" srcOrd="0" destOrd="0" presId="urn:microsoft.com/office/officeart/2005/8/layout/chevron2"/>
    <dgm:cxn modelId="{CB7286B8-17C3-4654-ABA2-6296CA7E9473}" type="presParOf" srcId="{6CA12302-8106-4CE2-A8CE-CCADD915DE93}" destId="{7F4F0057-4A0B-4F6D-825E-5DC08FF8BFFF}" srcOrd="0" destOrd="0" presId="urn:microsoft.com/office/officeart/2005/8/layout/chevron2"/>
    <dgm:cxn modelId="{C70E6FDC-DDB7-4A4C-B895-A3BB81D43B6C}" type="presParOf" srcId="{6CA12302-8106-4CE2-A8CE-CCADD915DE93}" destId="{90F71734-9BA5-4AF9-AD28-219E2A5F357A}" srcOrd="1" destOrd="0" presId="urn:microsoft.com/office/officeart/2005/8/layout/chevron2"/>
    <dgm:cxn modelId="{D2C12BEA-9017-48FF-94EF-7DEC3014EDD8}" type="presParOf" srcId="{A80F3F69-2441-4F19-88B7-D53E4AFF4863}" destId="{AE490AFB-AF67-4CDD-A03B-30E944EAB4F4}" srcOrd="1" destOrd="0" presId="urn:microsoft.com/office/officeart/2005/8/layout/chevron2"/>
    <dgm:cxn modelId="{3C6BE7E0-1F91-42A8-8A50-088CB90FFC4E}" type="presParOf" srcId="{A80F3F69-2441-4F19-88B7-D53E4AFF4863}" destId="{34DE6E56-C9D2-4D9D-8477-3E78F8C9CE4F}" srcOrd="2" destOrd="0" presId="urn:microsoft.com/office/officeart/2005/8/layout/chevron2"/>
    <dgm:cxn modelId="{4E00E6B5-6887-4D76-AF63-3629C545FDE9}" type="presParOf" srcId="{34DE6E56-C9D2-4D9D-8477-3E78F8C9CE4F}" destId="{A7C88445-B3DB-488A-9D43-E9CC16227FA1}" srcOrd="0" destOrd="0" presId="urn:microsoft.com/office/officeart/2005/8/layout/chevron2"/>
    <dgm:cxn modelId="{6B713478-0B89-436F-A35D-9A1055AEF467}" type="presParOf" srcId="{34DE6E56-C9D2-4D9D-8477-3E78F8C9CE4F}" destId="{450DFE4C-7264-488A-9BA6-71679883C7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23DD90-88F5-4A13-A704-FF898E142505}" type="doc">
      <dgm:prSet loTypeId="urn:microsoft.com/office/officeart/2005/8/layout/hList6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1799B81-A23D-4B2F-9578-DF6432D99980}" type="pres">
      <dgm:prSet presAssocID="{6D23DD90-88F5-4A13-A704-FF898E1425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632CACA-7171-4096-984B-39EB4B0DAEEE}" type="presOf" srcId="{6D23DD90-88F5-4A13-A704-FF898E142505}" destId="{11799B81-A23D-4B2F-9578-DF6432D99980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23DD90-88F5-4A13-A704-FF898E142505}" type="doc">
      <dgm:prSet loTypeId="urn:microsoft.com/office/officeart/2005/8/layout/hList6" loCatId="list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1799B81-A23D-4B2F-9578-DF6432D99980}" type="pres">
      <dgm:prSet presAssocID="{6D23DD90-88F5-4A13-A704-FF898E1425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DE5BFB4-85AB-484D-A83D-255768E34FA7}" type="presOf" srcId="{6D23DD90-88F5-4A13-A704-FF898E142505}" destId="{11799B81-A23D-4B2F-9578-DF6432D99980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993A49-E154-4FDA-AB1F-4B78C5A6BA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3F0E14-8476-4385-9427-FAC26328DAD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глава Бокситогорского муниципального района;</a:t>
          </a:r>
          <a:endParaRPr lang="ru-RU" sz="2000" b="0" i="0" baseline="0" dirty="0"/>
        </a:p>
      </dgm:t>
    </dgm:pt>
    <dgm:pt modelId="{739C0344-7527-4470-9F49-DFE7910BADCB}" type="parTrans" cxnId="{B97A3A93-3678-4298-95E4-AA030F69B2EA}">
      <dgm:prSet/>
      <dgm:spPr/>
      <dgm:t>
        <a:bodyPr/>
        <a:lstStyle/>
        <a:p>
          <a:endParaRPr lang="ru-RU"/>
        </a:p>
      </dgm:t>
    </dgm:pt>
    <dgm:pt modelId="{A55347AE-3DD6-47B2-91D3-1651DC4069DB}" type="sibTrans" cxnId="{B97A3A93-3678-4298-95E4-AA030F69B2EA}">
      <dgm:prSet/>
      <dgm:spPr/>
      <dgm:t>
        <a:bodyPr/>
        <a:lstStyle/>
        <a:p>
          <a:endParaRPr lang="ru-RU"/>
        </a:p>
      </dgm:t>
    </dgm:pt>
    <dgm:pt modelId="{6B72D12C-0DD5-43A2-9065-975748EF9B7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совет депутатов Бокситогорского муниципального района;</a:t>
          </a:r>
          <a:endParaRPr lang="ru-RU" sz="2000" b="0" i="0" baseline="0" dirty="0"/>
        </a:p>
      </dgm:t>
    </dgm:pt>
    <dgm:pt modelId="{4AEFCF18-2CF4-41B0-A96B-61870D939ECF}" type="parTrans" cxnId="{F1BA312E-8E51-4FD6-8DCF-068CEED4F4D6}">
      <dgm:prSet/>
      <dgm:spPr/>
      <dgm:t>
        <a:bodyPr/>
        <a:lstStyle/>
        <a:p>
          <a:endParaRPr lang="ru-RU"/>
        </a:p>
      </dgm:t>
    </dgm:pt>
    <dgm:pt modelId="{ACFCFDF8-BB3C-4D4D-8D9F-E84A540DC64F}" type="sibTrans" cxnId="{F1BA312E-8E51-4FD6-8DCF-068CEED4F4D6}">
      <dgm:prSet/>
      <dgm:spPr/>
      <dgm:t>
        <a:bodyPr/>
        <a:lstStyle/>
        <a:p>
          <a:endParaRPr lang="ru-RU"/>
        </a:p>
      </dgm:t>
    </dgm:pt>
    <dgm:pt modelId="{FFCEF1D7-C0D6-4F5B-8695-1146351B6DC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администрация  Бокситогорского муниципального района;</a:t>
          </a:r>
          <a:endParaRPr lang="ru-RU" sz="2000" b="0" i="0" baseline="0" dirty="0"/>
        </a:p>
      </dgm:t>
    </dgm:pt>
    <dgm:pt modelId="{B0AB759B-01A9-41ED-AC29-31D72977EC2E}" type="parTrans" cxnId="{A6ABFD1B-4B83-475B-B0AA-42C73547742B}">
      <dgm:prSet/>
      <dgm:spPr/>
      <dgm:t>
        <a:bodyPr/>
        <a:lstStyle/>
        <a:p>
          <a:endParaRPr lang="ru-RU"/>
        </a:p>
      </dgm:t>
    </dgm:pt>
    <dgm:pt modelId="{CFED3DAE-35DF-4C58-B26E-C9624315EE83}" type="sibTrans" cxnId="{A6ABFD1B-4B83-475B-B0AA-42C73547742B}">
      <dgm:prSet/>
      <dgm:spPr/>
      <dgm:t>
        <a:bodyPr/>
        <a:lstStyle/>
        <a:p>
          <a:endParaRPr lang="ru-RU"/>
        </a:p>
      </dgm:t>
    </dgm:pt>
    <dgm:pt modelId="{70F54ED1-E5B7-4C7A-B308-ABD2EA1D360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комитет финансов администрации Бокситогорского муниципального района;</a:t>
          </a:r>
          <a:endParaRPr lang="ru-RU" sz="2000" b="0" i="0" baseline="0" dirty="0"/>
        </a:p>
      </dgm:t>
    </dgm:pt>
    <dgm:pt modelId="{94EA8663-DCA5-4890-98D5-45090D8072A1}" type="parTrans" cxnId="{37009BD9-DDF0-42F0-8C26-D49C0B73DCEE}">
      <dgm:prSet/>
      <dgm:spPr/>
      <dgm:t>
        <a:bodyPr/>
        <a:lstStyle/>
        <a:p>
          <a:endParaRPr lang="ru-RU"/>
        </a:p>
      </dgm:t>
    </dgm:pt>
    <dgm:pt modelId="{BAB0458A-EA30-4873-B611-A8E3CD39D2FD}" type="sibTrans" cxnId="{37009BD9-DDF0-42F0-8C26-D49C0B73DCEE}">
      <dgm:prSet/>
      <dgm:spPr/>
      <dgm:t>
        <a:bodyPr/>
        <a:lstStyle/>
        <a:p>
          <a:endParaRPr lang="ru-RU"/>
        </a:p>
      </dgm:t>
    </dgm:pt>
    <dgm:pt modelId="{39CF44CB-B2D9-4BD8-B1A6-B8757B1383F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органы муниципального финансового контроля Бокситогорского муниципального района;</a:t>
          </a:r>
          <a:endParaRPr lang="ru-RU" sz="2000" b="0" i="0" baseline="0" dirty="0"/>
        </a:p>
      </dgm:t>
    </dgm:pt>
    <dgm:pt modelId="{AEFAF176-ADD7-4990-A5AD-B4BD4A4ACF4A}" type="parTrans" cxnId="{5FA42688-DA94-49D7-B80A-09DD8676D7D7}">
      <dgm:prSet/>
      <dgm:spPr/>
      <dgm:t>
        <a:bodyPr/>
        <a:lstStyle/>
        <a:p>
          <a:endParaRPr lang="ru-RU"/>
        </a:p>
      </dgm:t>
    </dgm:pt>
    <dgm:pt modelId="{4FE04133-31F3-45B4-B423-4FABF2442B2B}" type="sibTrans" cxnId="{5FA42688-DA94-49D7-B80A-09DD8676D7D7}">
      <dgm:prSet/>
      <dgm:spPr/>
      <dgm:t>
        <a:bodyPr/>
        <a:lstStyle/>
        <a:p>
          <a:endParaRPr lang="ru-RU"/>
        </a:p>
      </dgm:t>
    </dgm:pt>
    <dgm:pt modelId="{000018FB-46E8-4225-A085-416C836113C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главные распорядители (распорядители) бюджетных средств;</a:t>
          </a:r>
          <a:endParaRPr lang="ru-RU" sz="2000" b="0" i="0" baseline="0" dirty="0"/>
        </a:p>
      </dgm:t>
    </dgm:pt>
    <dgm:pt modelId="{5E2651AF-F661-43B6-9B0D-3FEE6DEB5526}" type="parTrans" cxnId="{15D75176-87DD-48CC-AB03-CAD3F013F445}">
      <dgm:prSet/>
      <dgm:spPr/>
      <dgm:t>
        <a:bodyPr/>
        <a:lstStyle/>
        <a:p>
          <a:endParaRPr lang="ru-RU"/>
        </a:p>
      </dgm:t>
    </dgm:pt>
    <dgm:pt modelId="{514873F1-5B9B-4787-9A07-509988826D48}" type="sibTrans" cxnId="{15D75176-87DD-48CC-AB03-CAD3F013F445}">
      <dgm:prSet/>
      <dgm:spPr/>
      <dgm:t>
        <a:bodyPr/>
        <a:lstStyle/>
        <a:p>
          <a:endParaRPr lang="ru-RU"/>
        </a:p>
      </dgm:t>
    </dgm:pt>
    <dgm:pt modelId="{2914C803-D996-4DEC-9FAC-858642EB7DB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главные администраторы (администраторы) доходов бюджета;</a:t>
          </a:r>
          <a:endParaRPr lang="ru-RU" sz="2000" b="0" i="0" baseline="0" dirty="0"/>
        </a:p>
      </dgm:t>
    </dgm:pt>
    <dgm:pt modelId="{8DAC78A6-52ED-4451-B693-3D7D79DF6F64}" type="parTrans" cxnId="{3725F7C3-B306-45B6-A09B-9E9069D47E0C}">
      <dgm:prSet/>
      <dgm:spPr/>
      <dgm:t>
        <a:bodyPr/>
        <a:lstStyle/>
        <a:p>
          <a:endParaRPr lang="ru-RU"/>
        </a:p>
      </dgm:t>
    </dgm:pt>
    <dgm:pt modelId="{997CB2F9-BE9A-48DC-BE2F-C58818550D2E}" type="sibTrans" cxnId="{3725F7C3-B306-45B6-A09B-9E9069D47E0C}">
      <dgm:prSet/>
      <dgm:spPr/>
      <dgm:t>
        <a:bodyPr/>
        <a:lstStyle/>
        <a:p>
          <a:endParaRPr lang="ru-RU"/>
        </a:p>
      </dgm:t>
    </dgm:pt>
    <dgm:pt modelId="{281A62B2-66A5-4496-A0B2-52EA32D56A7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главные администраторы (администраторы) источников финансирования дефицита бюджета;</a:t>
          </a:r>
          <a:endParaRPr lang="ru-RU" sz="2000" b="0" i="0" baseline="0" dirty="0"/>
        </a:p>
      </dgm:t>
    </dgm:pt>
    <dgm:pt modelId="{A2C80A3F-A429-4B92-867E-C627E0482B93}" type="parTrans" cxnId="{9D19C099-E03C-4A7F-91E2-ABC4B1DC79F6}">
      <dgm:prSet/>
      <dgm:spPr/>
      <dgm:t>
        <a:bodyPr/>
        <a:lstStyle/>
        <a:p>
          <a:endParaRPr lang="ru-RU"/>
        </a:p>
      </dgm:t>
    </dgm:pt>
    <dgm:pt modelId="{12C417C1-D25E-48A1-9762-6B0513103ED1}" type="sibTrans" cxnId="{9D19C099-E03C-4A7F-91E2-ABC4B1DC79F6}">
      <dgm:prSet/>
      <dgm:spPr/>
      <dgm:t>
        <a:bodyPr/>
        <a:lstStyle/>
        <a:p>
          <a:endParaRPr lang="ru-RU"/>
        </a:p>
      </dgm:t>
    </dgm:pt>
    <dgm:pt modelId="{8264351B-10BF-4837-B144-3DA32ABC960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2000" b="0" i="0" baseline="0" dirty="0" smtClean="0"/>
            <a:t>получатели бюджетных средств;</a:t>
          </a:r>
          <a:endParaRPr lang="ru-RU" sz="2000" b="0" i="0" baseline="0" dirty="0"/>
        </a:p>
      </dgm:t>
    </dgm:pt>
    <dgm:pt modelId="{6DF29EAA-FD70-46D6-B487-D3293F3C0EDB}" type="parTrans" cxnId="{73459C64-0413-4693-91E0-134202D41DE6}">
      <dgm:prSet/>
      <dgm:spPr/>
      <dgm:t>
        <a:bodyPr/>
        <a:lstStyle/>
        <a:p>
          <a:endParaRPr lang="ru-RU"/>
        </a:p>
      </dgm:t>
    </dgm:pt>
    <dgm:pt modelId="{08E933E8-4279-4ECC-BF8E-FE42B8ECD093}" type="sibTrans" cxnId="{73459C64-0413-4693-91E0-134202D41DE6}">
      <dgm:prSet/>
      <dgm:spPr/>
      <dgm:t>
        <a:bodyPr/>
        <a:lstStyle/>
        <a:p>
          <a:endParaRPr lang="ru-RU"/>
        </a:p>
      </dgm:t>
    </dgm:pt>
    <dgm:pt modelId="{6CB9BD45-B18C-482A-837D-B812DAE7FE4F}" type="pres">
      <dgm:prSet presAssocID="{47993A49-E154-4FDA-AB1F-4B78C5A6BA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FC3A1E-F314-4BD3-B19B-C23411301755}" type="pres">
      <dgm:prSet presAssocID="{5D3F0E14-8476-4385-9427-FAC26328DADB}" presName="linNode" presStyleCnt="0"/>
      <dgm:spPr/>
    </dgm:pt>
    <dgm:pt modelId="{17B6DA87-C591-432F-91C0-3BE4F3DF4071}" type="pres">
      <dgm:prSet presAssocID="{5D3F0E14-8476-4385-9427-FAC26328DADB}" presName="parentText" presStyleLbl="node1" presStyleIdx="0" presStyleCnt="9" custScaleX="223704" custScaleY="947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F18EB-C42D-45C1-BA58-9C8C3EECA814}" type="pres">
      <dgm:prSet presAssocID="{A55347AE-3DD6-47B2-91D3-1651DC4069DB}" presName="sp" presStyleCnt="0"/>
      <dgm:spPr/>
    </dgm:pt>
    <dgm:pt modelId="{3A8CD273-98A0-4EC0-9F33-B38E546A4127}" type="pres">
      <dgm:prSet presAssocID="{6B72D12C-0DD5-43A2-9065-975748EF9B75}" presName="linNode" presStyleCnt="0"/>
      <dgm:spPr/>
    </dgm:pt>
    <dgm:pt modelId="{330504B3-108F-4DB9-92A2-E51CE2B3FC7C}" type="pres">
      <dgm:prSet presAssocID="{6B72D12C-0DD5-43A2-9065-975748EF9B75}" presName="parentText" presStyleLbl="node1" presStyleIdx="1" presStyleCnt="9" custScaleX="2243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BE2036-674D-4CE1-928F-52DBF0AD3528}" type="pres">
      <dgm:prSet presAssocID="{ACFCFDF8-BB3C-4D4D-8D9F-E84A540DC64F}" presName="sp" presStyleCnt="0"/>
      <dgm:spPr/>
    </dgm:pt>
    <dgm:pt modelId="{211643C6-790E-4F16-959B-089CBA751923}" type="pres">
      <dgm:prSet presAssocID="{FFCEF1D7-C0D6-4F5B-8695-1146351B6DC5}" presName="linNode" presStyleCnt="0"/>
      <dgm:spPr/>
    </dgm:pt>
    <dgm:pt modelId="{53D0EC01-2B0A-43D2-B864-A823197D000A}" type="pres">
      <dgm:prSet presAssocID="{FFCEF1D7-C0D6-4F5B-8695-1146351B6DC5}" presName="parentText" presStyleLbl="node1" presStyleIdx="2" presStyleCnt="9" custScaleX="224758" custScaleY="84271" custLinFactNeighborX="0" custLinFactNeighborY="-9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C1961-E55A-43B3-8B03-784795687733}" type="pres">
      <dgm:prSet presAssocID="{CFED3DAE-35DF-4C58-B26E-C9624315EE83}" presName="sp" presStyleCnt="0"/>
      <dgm:spPr/>
    </dgm:pt>
    <dgm:pt modelId="{1C123C14-7695-4E9D-BB0C-6167930A20A5}" type="pres">
      <dgm:prSet presAssocID="{70F54ED1-E5B7-4C7A-B308-ABD2EA1D360E}" presName="linNode" presStyleCnt="0"/>
      <dgm:spPr/>
    </dgm:pt>
    <dgm:pt modelId="{0A39906B-0C1F-4C75-A16F-5BF52AAF3D5F}" type="pres">
      <dgm:prSet presAssocID="{70F54ED1-E5B7-4C7A-B308-ABD2EA1D360E}" presName="parentText" presStyleLbl="node1" presStyleIdx="3" presStyleCnt="9" custScaleX="224687" custScaleY="917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9FE2FD-9EA6-4AA1-8C66-E09ECA852050}" type="pres">
      <dgm:prSet presAssocID="{BAB0458A-EA30-4873-B611-A8E3CD39D2FD}" presName="sp" presStyleCnt="0"/>
      <dgm:spPr/>
    </dgm:pt>
    <dgm:pt modelId="{C75AD567-F8FB-45F5-9FDC-01183603EC2A}" type="pres">
      <dgm:prSet presAssocID="{39CF44CB-B2D9-4BD8-B1A6-B8757B1383FB}" presName="linNode" presStyleCnt="0"/>
      <dgm:spPr/>
    </dgm:pt>
    <dgm:pt modelId="{FA46D594-745E-41AB-B9FE-20C6286D8336}" type="pres">
      <dgm:prSet presAssocID="{39CF44CB-B2D9-4BD8-B1A6-B8757B1383FB}" presName="parentText" presStyleLbl="node1" presStyleIdx="4" presStyleCnt="9" custScaleX="2249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80130-6F36-48CD-9221-D257477BAED8}" type="pres">
      <dgm:prSet presAssocID="{4FE04133-31F3-45B4-B423-4FABF2442B2B}" presName="sp" presStyleCnt="0"/>
      <dgm:spPr/>
    </dgm:pt>
    <dgm:pt modelId="{3573BC70-BB85-4C45-8061-630DB2C44E0D}" type="pres">
      <dgm:prSet presAssocID="{000018FB-46E8-4225-A085-416C836113CD}" presName="linNode" presStyleCnt="0"/>
      <dgm:spPr/>
    </dgm:pt>
    <dgm:pt modelId="{C90A9AE2-1B33-474A-969D-A30C4DD132F4}" type="pres">
      <dgm:prSet presAssocID="{000018FB-46E8-4225-A085-416C836113CD}" presName="parentText" presStyleLbl="node1" presStyleIdx="5" presStyleCnt="9" custScaleX="225288" custScaleY="985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85BC8-EBAE-4BE2-8757-380BB5FCCFD4}" type="pres">
      <dgm:prSet presAssocID="{514873F1-5B9B-4787-9A07-509988826D48}" presName="sp" presStyleCnt="0"/>
      <dgm:spPr/>
    </dgm:pt>
    <dgm:pt modelId="{AD7CEF17-9D0F-4D24-ACC6-F837E9498780}" type="pres">
      <dgm:prSet presAssocID="{2914C803-D996-4DEC-9FAC-858642EB7DB9}" presName="linNode" presStyleCnt="0"/>
      <dgm:spPr/>
    </dgm:pt>
    <dgm:pt modelId="{7C74DC21-E656-4318-ABEA-80CFDDBB3781}" type="pres">
      <dgm:prSet presAssocID="{2914C803-D996-4DEC-9FAC-858642EB7DB9}" presName="parentText" presStyleLbl="node1" presStyleIdx="6" presStyleCnt="9" custScaleX="225288" custScaleY="965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A373B-C1D0-42C9-9A21-98A6797C049D}" type="pres">
      <dgm:prSet presAssocID="{997CB2F9-BE9A-48DC-BE2F-C58818550D2E}" presName="sp" presStyleCnt="0"/>
      <dgm:spPr/>
    </dgm:pt>
    <dgm:pt modelId="{7B9CDB49-6E2E-43F8-BC25-6D09DE455BF5}" type="pres">
      <dgm:prSet presAssocID="{281A62B2-66A5-4496-A0B2-52EA32D56A79}" presName="linNode" presStyleCnt="0"/>
      <dgm:spPr/>
    </dgm:pt>
    <dgm:pt modelId="{5CCA0D6E-3C14-4D00-A7E1-17167A30AA00}" type="pres">
      <dgm:prSet presAssocID="{281A62B2-66A5-4496-A0B2-52EA32D56A79}" presName="parentText" presStyleLbl="node1" presStyleIdx="7" presStyleCnt="9" custScaleX="225288" custScaleY="1196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0731E-29FF-415F-BF64-381E0EE69F26}" type="pres">
      <dgm:prSet presAssocID="{12C417C1-D25E-48A1-9762-6B0513103ED1}" presName="sp" presStyleCnt="0"/>
      <dgm:spPr/>
    </dgm:pt>
    <dgm:pt modelId="{9DF71944-693C-415F-A6EA-46FB9CD7BD7C}" type="pres">
      <dgm:prSet presAssocID="{8264351B-10BF-4837-B144-3DA32ABC960D}" presName="linNode" presStyleCnt="0"/>
      <dgm:spPr/>
    </dgm:pt>
    <dgm:pt modelId="{D24CF9AB-383B-4C21-9D05-109D1963E474}" type="pres">
      <dgm:prSet presAssocID="{8264351B-10BF-4837-B144-3DA32ABC960D}" presName="parentText" presStyleLbl="node1" presStyleIdx="8" presStyleCnt="9" custScaleX="225889" custScaleY="10989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ABFD1B-4B83-475B-B0AA-42C73547742B}" srcId="{47993A49-E154-4FDA-AB1F-4B78C5A6BAEE}" destId="{FFCEF1D7-C0D6-4F5B-8695-1146351B6DC5}" srcOrd="2" destOrd="0" parTransId="{B0AB759B-01A9-41ED-AC29-31D72977EC2E}" sibTransId="{CFED3DAE-35DF-4C58-B26E-C9624315EE83}"/>
    <dgm:cxn modelId="{B97A3A93-3678-4298-95E4-AA030F69B2EA}" srcId="{47993A49-E154-4FDA-AB1F-4B78C5A6BAEE}" destId="{5D3F0E14-8476-4385-9427-FAC26328DADB}" srcOrd="0" destOrd="0" parTransId="{739C0344-7527-4470-9F49-DFE7910BADCB}" sibTransId="{A55347AE-3DD6-47B2-91D3-1651DC4069DB}"/>
    <dgm:cxn modelId="{4C755507-C759-4D63-8136-9EA558E2D123}" type="presOf" srcId="{6B72D12C-0DD5-43A2-9065-975748EF9B75}" destId="{330504B3-108F-4DB9-92A2-E51CE2B3FC7C}" srcOrd="0" destOrd="0" presId="urn:microsoft.com/office/officeart/2005/8/layout/vList5"/>
    <dgm:cxn modelId="{9D19C099-E03C-4A7F-91E2-ABC4B1DC79F6}" srcId="{47993A49-E154-4FDA-AB1F-4B78C5A6BAEE}" destId="{281A62B2-66A5-4496-A0B2-52EA32D56A79}" srcOrd="7" destOrd="0" parTransId="{A2C80A3F-A429-4B92-867E-C627E0482B93}" sibTransId="{12C417C1-D25E-48A1-9762-6B0513103ED1}"/>
    <dgm:cxn modelId="{F1BA312E-8E51-4FD6-8DCF-068CEED4F4D6}" srcId="{47993A49-E154-4FDA-AB1F-4B78C5A6BAEE}" destId="{6B72D12C-0DD5-43A2-9065-975748EF9B75}" srcOrd="1" destOrd="0" parTransId="{4AEFCF18-2CF4-41B0-A96B-61870D939ECF}" sibTransId="{ACFCFDF8-BB3C-4D4D-8D9F-E84A540DC64F}"/>
    <dgm:cxn modelId="{5FA42688-DA94-49D7-B80A-09DD8676D7D7}" srcId="{47993A49-E154-4FDA-AB1F-4B78C5A6BAEE}" destId="{39CF44CB-B2D9-4BD8-B1A6-B8757B1383FB}" srcOrd="4" destOrd="0" parTransId="{AEFAF176-ADD7-4990-A5AD-B4BD4A4ACF4A}" sibTransId="{4FE04133-31F3-45B4-B423-4FABF2442B2B}"/>
    <dgm:cxn modelId="{66D78847-CA4B-408D-891C-6FE86EC713D0}" type="presOf" srcId="{000018FB-46E8-4225-A085-416C836113CD}" destId="{C90A9AE2-1B33-474A-969D-A30C4DD132F4}" srcOrd="0" destOrd="0" presId="urn:microsoft.com/office/officeart/2005/8/layout/vList5"/>
    <dgm:cxn modelId="{49425CD1-6684-4D46-AD25-F6E375B6D6CA}" type="presOf" srcId="{70F54ED1-E5B7-4C7A-B308-ABD2EA1D360E}" destId="{0A39906B-0C1F-4C75-A16F-5BF52AAF3D5F}" srcOrd="0" destOrd="0" presId="urn:microsoft.com/office/officeart/2005/8/layout/vList5"/>
    <dgm:cxn modelId="{4899D6AE-B2A1-487F-945C-8E09ED35B475}" type="presOf" srcId="{281A62B2-66A5-4496-A0B2-52EA32D56A79}" destId="{5CCA0D6E-3C14-4D00-A7E1-17167A30AA00}" srcOrd="0" destOrd="0" presId="urn:microsoft.com/office/officeart/2005/8/layout/vList5"/>
    <dgm:cxn modelId="{B43ED3E3-B635-4B62-B464-BFBC82AEB607}" type="presOf" srcId="{2914C803-D996-4DEC-9FAC-858642EB7DB9}" destId="{7C74DC21-E656-4318-ABEA-80CFDDBB3781}" srcOrd="0" destOrd="0" presId="urn:microsoft.com/office/officeart/2005/8/layout/vList5"/>
    <dgm:cxn modelId="{3725F7C3-B306-45B6-A09B-9E9069D47E0C}" srcId="{47993A49-E154-4FDA-AB1F-4B78C5A6BAEE}" destId="{2914C803-D996-4DEC-9FAC-858642EB7DB9}" srcOrd="6" destOrd="0" parTransId="{8DAC78A6-52ED-4451-B693-3D7D79DF6F64}" sibTransId="{997CB2F9-BE9A-48DC-BE2F-C58818550D2E}"/>
    <dgm:cxn modelId="{15D75176-87DD-48CC-AB03-CAD3F013F445}" srcId="{47993A49-E154-4FDA-AB1F-4B78C5A6BAEE}" destId="{000018FB-46E8-4225-A085-416C836113CD}" srcOrd="5" destOrd="0" parTransId="{5E2651AF-F661-43B6-9B0D-3FEE6DEB5526}" sibTransId="{514873F1-5B9B-4787-9A07-509988826D48}"/>
    <dgm:cxn modelId="{9E29E3AE-6368-48D2-BD15-E3DA98DBB291}" type="presOf" srcId="{FFCEF1D7-C0D6-4F5B-8695-1146351B6DC5}" destId="{53D0EC01-2B0A-43D2-B864-A823197D000A}" srcOrd="0" destOrd="0" presId="urn:microsoft.com/office/officeart/2005/8/layout/vList5"/>
    <dgm:cxn modelId="{73459C64-0413-4693-91E0-134202D41DE6}" srcId="{47993A49-E154-4FDA-AB1F-4B78C5A6BAEE}" destId="{8264351B-10BF-4837-B144-3DA32ABC960D}" srcOrd="8" destOrd="0" parTransId="{6DF29EAA-FD70-46D6-B487-D3293F3C0EDB}" sibTransId="{08E933E8-4279-4ECC-BF8E-FE42B8ECD093}"/>
    <dgm:cxn modelId="{12B8100D-5454-4F9D-850B-665374685E8C}" type="presOf" srcId="{39CF44CB-B2D9-4BD8-B1A6-B8757B1383FB}" destId="{FA46D594-745E-41AB-B9FE-20C6286D8336}" srcOrd="0" destOrd="0" presId="urn:microsoft.com/office/officeart/2005/8/layout/vList5"/>
    <dgm:cxn modelId="{37009BD9-DDF0-42F0-8C26-D49C0B73DCEE}" srcId="{47993A49-E154-4FDA-AB1F-4B78C5A6BAEE}" destId="{70F54ED1-E5B7-4C7A-B308-ABD2EA1D360E}" srcOrd="3" destOrd="0" parTransId="{94EA8663-DCA5-4890-98D5-45090D8072A1}" sibTransId="{BAB0458A-EA30-4873-B611-A8E3CD39D2FD}"/>
    <dgm:cxn modelId="{D31795FA-F17B-4229-BF74-A0F0E2F7D4F3}" type="presOf" srcId="{47993A49-E154-4FDA-AB1F-4B78C5A6BAEE}" destId="{6CB9BD45-B18C-482A-837D-B812DAE7FE4F}" srcOrd="0" destOrd="0" presId="urn:microsoft.com/office/officeart/2005/8/layout/vList5"/>
    <dgm:cxn modelId="{D6FFE0F7-54FF-4C90-92A9-D413D27C9349}" type="presOf" srcId="{5D3F0E14-8476-4385-9427-FAC26328DADB}" destId="{17B6DA87-C591-432F-91C0-3BE4F3DF4071}" srcOrd="0" destOrd="0" presId="urn:microsoft.com/office/officeart/2005/8/layout/vList5"/>
    <dgm:cxn modelId="{084098A4-E3AA-49AB-98E3-DDBB87B3E4A0}" type="presOf" srcId="{8264351B-10BF-4837-B144-3DA32ABC960D}" destId="{D24CF9AB-383B-4C21-9D05-109D1963E474}" srcOrd="0" destOrd="0" presId="urn:microsoft.com/office/officeart/2005/8/layout/vList5"/>
    <dgm:cxn modelId="{90815279-BB89-41B7-83E8-A818BDEF1CB1}" type="presParOf" srcId="{6CB9BD45-B18C-482A-837D-B812DAE7FE4F}" destId="{06FC3A1E-F314-4BD3-B19B-C23411301755}" srcOrd="0" destOrd="0" presId="urn:microsoft.com/office/officeart/2005/8/layout/vList5"/>
    <dgm:cxn modelId="{0401C210-D7AB-4234-B0A7-8E41DCB36107}" type="presParOf" srcId="{06FC3A1E-F314-4BD3-B19B-C23411301755}" destId="{17B6DA87-C591-432F-91C0-3BE4F3DF4071}" srcOrd="0" destOrd="0" presId="urn:microsoft.com/office/officeart/2005/8/layout/vList5"/>
    <dgm:cxn modelId="{7030C799-36DA-46D7-A30F-F355E3D4C2F0}" type="presParOf" srcId="{6CB9BD45-B18C-482A-837D-B812DAE7FE4F}" destId="{36CF18EB-C42D-45C1-BA58-9C8C3EECA814}" srcOrd="1" destOrd="0" presId="urn:microsoft.com/office/officeart/2005/8/layout/vList5"/>
    <dgm:cxn modelId="{C8F3BE5B-6E2C-4F77-9474-BB2E7B45A2D6}" type="presParOf" srcId="{6CB9BD45-B18C-482A-837D-B812DAE7FE4F}" destId="{3A8CD273-98A0-4EC0-9F33-B38E546A4127}" srcOrd="2" destOrd="0" presId="urn:microsoft.com/office/officeart/2005/8/layout/vList5"/>
    <dgm:cxn modelId="{3E675755-907F-4B63-B7B4-757F5129F4EB}" type="presParOf" srcId="{3A8CD273-98A0-4EC0-9F33-B38E546A4127}" destId="{330504B3-108F-4DB9-92A2-E51CE2B3FC7C}" srcOrd="0" destOrd="0" presId="urn:microsoft.com/office/officeart/2005/8/layout/vList5"/>
    <dgm:cxn modelId="{4F6E0312-72CD-4952-BF2E-4BEC3C8DF025}" type="presParOf" srcId="{6CB9BD45-B18C-482A-837D-B812DAE7FE4F}" destId="{CABE2036-674D-4CE1-928F-52DBF0AD3528}" srcOrd="3" destOrd="0" presId="urn:microsoft.com/office/officeart/2005/8/layout/vList5"/>
    <dgm:cxn modelId="{FBE58D7A-D7BA-4888-BBB0-5B07EC16B778}" type="presParOf" srcId="{6CB9BD45-B18C-482A-837D-B812DAE7FE4F}" destId="{211643C6-790E-4F16-959B-089CBA751923}" srcOrd="4" destOrd="0" presId="urn:microsoft.com/office/officeart/2005/8/layout/vList5"/>
    <dgm:cxn modelId="{CC1EDD8F-4908-4D55-AF77-E3E166A36F73}" type="presParOf" srcId="{211643C6-790E-4F16-959B-089CBA751923}" destId="{53D0EC01-2B0A-43D2-B864-A823197D000A}" srcOrd="0" destOrd="0" presId="urn:microsoft.com/office/officeart/2005/8/layout/vList5"/>
    <dgm:cxn modelId="{AD324A31-1CF5-4EBB-8024-EA666DA899D4}" type="presParOf" srcId="{6CB9BD45-B18C-482A-837D-B812DAE7FE4F}" destId="{049C1961-E55A-43B3-8B03-784795687733}" srcOrd="5" destOrd="0" presId="urn:microsoft.com/office/officeart/2005/8/layout/vList5"/>
    <dgm:cxn modelId="{D8371FBE-0D99-4967-8E4C-9B89BC053B9C}" type="presParOf" srcId="{6CB9BD45-B18C-482A-837D-B812DAE7FE4F}" destId="{1C123C14-7695-4E9D-BB0C-6167930A20A5}" srcOrd="6" destOrd="0" presId="urn:microsoft.com/office/officeart/2005/8/layout/vList5"/>
    <dgm:cxn modelId="{1854C099-BC56-49A1-800F-6DCF76F98994}" type="presParOf" srcId="{1C123C14-7695-4E9D-BB0C-6167930A20A5}" destId="{0A39906B-0C1F-4C75-A16F-5BF52AAF3D5F}" srcOrd="0" destOrd="0" presId="urn:microsoft.com/office/officeart/2005/8/layout/vList5"/>
    <dgm:cxn modelId="{39EC8276-FE02-4DB2-8E2C-AD82CE9ADAAC}" type="presParOf" srcId="{6CB9BD45-B18C-482A-837D-B812DAE7FE4F}" destId="{619FE2FD-9EA6-4AA1-8C66-E09ECA852050}" srcOrd="7" destOrd="0" presId="urn:microsoft.com/office/officeart/2005/8/layout/vList5"/>
    <dgm:cxn modelId="{565F5B94-5010-4C61-AD6B-DCEA79BD127C}" type="presParOf" srcId="{6CB9BD45-B18C-482A-837D-B812DAE7FE4F}" destId="{C75AD567-F8FB-45F5-9FDC-01183603EC2A}" srcOrd="8" destOrd="0" presId="urn:microsoft.com/office/officeart/2005/8/layout/vList5"/>
    <dgm:cxn modelId="{52C0896C-C345-49CE-A6AA-DA0DD9F9C991}" type="presParOf" srcId="{C75AD567-F8FB-45F5-9FDC-01183603EC2A}" destId="{FA46D594-745E-41AB-B9FE-20C6286D8336}" srcOrd="0" destOrd="0" presId="urn:microsoft.com/office/officeart/2005/8/layout/vList5"/>
    <dgm:cxn modelId="{C9472B69-299B-4683-AEED-C02FC6FCD754}" type="presParOf" srcId="{6CB9BD45-B18C-482A-837D-B812DAE7FE4F}" destId="{29780130-6F36-48CD-9221-D257477BAED8}" srcOrd="9" destOrd="0" presId="urn:microsoft.com/office/officeart/2005/8/layout/vList5"/>
    <dgm:cxn modelId="{B8A88015-AC18-4C74-8BCE-C8E22D26D94F}" type="presParOf" srcId="{6CB9BD45-B18C-482A-837D-B812DAE7FE4F}" destId="{3573BC70-BB85-4C45-8061-630DB2C44E0D}" srcOrd="10" destOrd="0" presId="urn:microsoft.com/office/officeart/2005/8/layout/vList5"/>
    <dgm:cxn modelId="{9BC228F6-923E-4630-9C91-F8041AD57CE9}" type="presParOf" srcId="{3573BC70-BB85-4C45-8061-630DB2C44E0D}" destId="{C90A9AE2-1B33-474A-969D-A30C4DD132F4}" srcOrd="0" destOrd="0" presId="urn:microsoft.com/office/officeart/2005/8/layout/vList5"/>
    <dgm:cxn modelId="{596E2055-73A6-41D4-8873-9566959EB71C}" type="presParOf" srcId="{6CB9BD45-B18C-482A-837D-B812DAE7FE4F}" destId="{FAA85BC8-EBAE-4BE2-8757-380BB5FCCFD4}" srcOrd="11" destOrd="0" presId="urn:microsoft.com/office/officeart/2005/8/layout/vList5"/>
    <dgm:cxn modelId="{A086A1EB-A541-4CAD-9B4D-320D8D42F8CA}" type="presParOf" srcId="{6CB9BD45-B18C-482A-837D-B812DAE7FE4F}" destId="{AD7CEF17-9D0F-4D24-ACC6-F837E9498780}" srcOrd="12" destOrd="0" presId="urn:microsoft.com/office/officeart/2005/8/layout/vList5"/>
    <dgm:cxn modelId="{5F65D663-3083-4177-B18F-0EA3F574B53F}" type="presParOf" srcId="{AD7CEF17-9D0F-4D24-ACC6-F837E9498780}" destId="{7C74DC21-E656-4318-ABEA-80CFDDBB3781}" srcOrd="0" destOrd="0" presId="urn:microsoft.com/office/officeart/2005/8/layout/vList5"/>
    <dgm:cxn modelId="{67030C9C-2453-49F2-8690-199D8D53677E}" type="presParOf" srcId="{6CB9BD45-B18C-482A-837D-B812DAE7FE4F}" destId="{024A373B-C1D0-42C9-9A21-98A6797C049D}" srcOrd="13" destOrd="0" presId="urn:microsoft.com/office/officeart/2005/8/layout/vList5"/>
    <dgm:cxn modelId="{9F05FD57-7151-4B1B-A965-7A89FF193A10}" type="presParOf" srcId="{6CB9BD45-B18C-482A-837D-B812DAE7FE4F}" destId="{7B9CDB49-6E2E-43F8-BC25-6D09DE455BF5}" srcOrd="14" destOrd="0" presId="urn:microsoft.com/office/officeart/2005/8/layout/vList5"/>
    <dgm:cxn modelId="{61697EFD-5A57-4897-BB64-12BA88ABB9EC}" type="presParOf" srcId="{7B9CDB49-6E2E-43F8-BC25-6D09DE455BF5}" destId="{5CCA0D6E-3C14-4D00-A7E1-17167A30AA00}" srcOrd="0" destOrd="0" presId="urn:microsoft.com/office/officeart/2005/8/layout/vList5"/>
    <dgm:cxn modelId="{E9A7CE9F-2B54-4D95-810B-1D741F3B59B3}" type="presParOf" srcId="{6CB9BD45-B18C-482A-837D-B812DAE7FE4F}" destId="{7C40731E-29FF-415F-BF64-381E0EE69F26}" srcOrd="15" destOrd="0" presId="urn:microsoft.com/office/officeart/2005/8/layout/vList5"/>
    <dgm:cxn modelId="{BE838B7B-E159-4DDF-B427-39AFA0E5CCC1}" type="presParOf" srcId="{6CB9BD45-B18C-482A-837D-B812DAE7FE4F}" destId="{9DF71944-693C-415F-A6EA-46FB9CD7BD7C}" srcOrd="16" destOrd="0" presId="urn:microsoft.com/office/officeart/2005/8/layout/vList5"/>
    <dgm:cxn modelId="{2E409656-39E2-4E11-AFA6-83F876644CD7}" type="presParOf" srcId="{9DF71944-693C-415F-A6EA-46FB9CD7BD7C}" destId="{D24CF9AB-383B-4C21-9D05-109D1963E47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C1478F-A8E6-4DA7-8182-76391A408B5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3ADD5D-5932-4F5C-98CD-764DC0687195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i="1" dirty="0" smtClean="0"/>
            <a:t>Рассмотрение проекта бюджета</a:t>
          </a:r>
          <a:endParaRPr lang="ru-RU" b="1" i="1" dirty="0"/>
        </a:p>
      </dgm:t>
    </dgm:pt>
    <dgm:pt modelId="{80155968-9D97-4BBC-B182-2A761312C598}" type="parTrans" cxnId="{8B3429C3-FA77-454C-970A-936D21199037}">
      <dgm:prSet/>
      <dgm:spPr/>
      <dgm:t>
        <a:bodyPr/>
        <a:lstStyle/>
        <a:p>
          <a:endParaRPr lang="ru-RU"/>
        </a:p>
      </dgm:t>
    </dgm:pt>
    <dgm:pt modelId="{1D4D112B-1472-4903-86AD-A1FD560A403A}" type="sibTrans" cxnId="{8B3429C3-FA77-454C-970A-936D21199037}">
      <dgm:prSet/>
      <dgm:spPr/>
      <dgm:t>
        <a:bodyPr/>
        <a:lstStyle/>
        <a:p>
          <a:endParaRPr lang="ru-RU"/>
        </a:p>
      </dgm:t>
    </dgm:pt>
    <dgm:pt modelId="{C3F84A7F-19A1-455B-8D55-6BFEF461E7D6}">
      <dgm:prSet phldrT="[Текст]"/>
      <dgm:spPr>
        <a:solidFill>
          <a:srgbClr val="7030A0"/>
        </a:solidFill>
      </dgm:spPr>
      <dgm:t>
        <a:bodyPr/>
        <a:lstStyle/>
        <a:p>
          <a:r>
            <a:rPr lang="ru-RU" b="1" i="1" dirty="0" smtClean="0"/>
            <a:t>Утверждение бюджета</a:t>
          </a:r>
          <a:endParaRPr lang="ru-RU" b="1" i="1" dirty="0"/>
        </a:p>
      </dgm:t>
    </dgm:pt>
    <dgm:pt modelId="{314D1145-2340-4EE3-AD54-84C7516E7528}" type="parTrans" cxnId="{1D0FDDB3-4881-4C42-A56E-6D39D11E5D80}">
      <dgm:prSet/>
      <dgm:spPr/>
      <dgm:t>
        <a:bodyPr/>
        <a:lstStyle/>
        <a:p>
          <a:endParaRPr lang="ru-RU"/>
        </a:p>
      </dgm:t>
    </dgm:pt>
    <dgm:pt modelId="{32461E64-093C-451F-9EF3-785957875EA3}" type="sibTrans" cxnId="{1D0FDDB3-4881-4C42-A56E-6D39D11E5D80}">
      <dgm:prSet/>
      <dgm:spPr/>
      <dgm:t>
        <a:bodyPr/>
        <a:lstStyle/>
        <a:p>
          <a:endParaRPr lang="ru-RU"/>
        </a:p>
      </dgm:t>
    </dgm:pt>
    <dgm:pt modelId="{DA594341-BFF0-4E38-B6ED-7DFC6886A6A4}">
      <dgm:prSet phldrT="[Текст]"/>
      <dgm:spPr>
        <a:solidFill>
          <a:srgbClr val="641054"/>
        </a:solidFill>
      </dgm:spPr>
      <dgm:t>
        <a:bodyPr/>
        <a:lstStyle/>
        <a:p>
          <a:r>
            <a:rPr lang="ru-RU" b="1" i="1" dirty="0" smtClean="0"/>
            <a:t>Формирование отчета об исполнении</a:t>
          </a:r>
          <a:endParaRPr lang="ru-RU" b="1" i="1" dirty="0"/>
        </a:p>
      </dgm:t>
    </dgm:pt>
    <dgm:pt modelId="{E9F80E95-079B-4EA0-B2EE-0EC7DA1A8900}" type="parTrans" cxnId="{65AC7A13-7EFB-4E72-9BBA-F9FFDE1B5B8F}">
      <dgm:prSet/>
      <dgm:spPr/>
      <dgm:t>
        <a:bodyPr/>
        <a:lstStyle/>
        <a:p>
          <a:endParaRPr lang="ru-RU"/>
        </a:p>
      </dgm:t>
    </dgm:pt>
    <dgm:pt modelId="{8B21B129-9ECC-4316-8483-219857A99031}" type="sibTrans" cxnId="{65AC7A13-7EFB-4E72-9BBA-F9FFDE1B5B8F}">
      <dgm:prSet/>
      <dgm:spPr/>
      <dgm:t>
        <a:bodyPr/>
        <a:lstStyle/>
        <a:p>
          <a:endParaRPr lang="ru-RU"/>
        </a:p>
      </dgm:t>
    </dgm:pt>
    <dgm:pt modelId="{20C516E9-2A96-42ED-9069-06EEA02B6C8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/>
            <a:t>Утверждение отчета об исполнении</a:t>
          </a:r>
          <a:endParaRPr lang="ru-RU" b="1" i="1" dirty="0"/>
        </a:p>
      </dgm:t>
    </dgm:pt>
    <dgm:pt modelId="{13895A06-3DAD-4172-84FE-F5268F95FA3A}" type="parTrans" cxnId="{E9447973-5015-4521-A8F3-53081F472BFD}">
      <dgm:prSet/>
      <dgm:spPr/>
      <dgm:t>
        <a:bodyPr/>
        <a:lstStyle/>
        <a:p>
          <a:endParaRPr lang="ru-RU"/>
        </a:p>
      </dgm:t>
    </dgm:pt>
    <dgm:pt modelId="{01A1FE23-F741-4CAE-AC4B-153D0C6524D0}" type="sibTrans" cxnId="{E9447973-5015-4521-A8F3-53081F472BFD}">
      <dgm:prSet/>
      <dgm:spPr/>
      <dgm:t>
        <a:bodyPr/>
        <a:lstStyle/>
        <a:p>
          <a:endParaRPr lang="ru-RU"/>
        </a:p>
      </dgm:t>
    </dgm:pt>
    <dgm:pt modelId="{1524FC0A-FE56-422E-9F3B-492DA3FDC542}">
      <dgm:prSet phldrT="[Текст]"/>
      <dgm:spPr>
        <a:solidFill>
          <a:srgbClr val="CAABA2"/>
        </a:solidFill>
      </dgm:spPr>
      <dgm:t>
        <a:bodyPr/>
        <a:lstStyle/>
        <a:p>
          <a:r>
            <a:rPr lang="ru-RU" b="1" i="1" dirty="0" smtClean="0"/>
            <a:t>Составление проекта бюджета</a:t>
          </a:r>
          <a:endParaRPr lang="ru-RU" b="1" i="1" dirty="0"/>
        </a:p>
      </dgm:t>
    </dgm:pt>
    <dgm:pt modelId="{B11AC811-CBF0-4F6F-9365-C36EA8BA04FA}" type="parTrans" cxnId="{07AFA817-CD2E-4E5C-B8A6-0DDD108D4C76}">
      <dgm:prSet/>
      <dgm:spPr/>
      <dgm:t>
        <a:bodyPr/>
        <a:lstStyle/>
        <a:p>
          <a:endParaRPr lang="ru-RU"/>
        </a:p>
      </dgm:t>
    </dgm:pt>
    <dgm:pt modelId="{D3BAD026-25BC-4622-B447-E36672C87DFF}" type="sibTrans" cxnId="{07AFA817-CD2E-4E5C-B8A6-0DDD108D4C76}">
      <dgm:prSet/>
      <dgm:spPr/>
      <dgm:t>
        <a:bodyPr/>
        <a:lstStyle/>
        <a:p>
          <a:endParaRPr lang="ru-RU"/>
        </a:p>
      </dgm:t>
    </dgm:pt>
    <dgm:pt modelId="{03967BC3-EE34-4291-A896-082DCFF8910C}">
      <dgm:prSet phldrT="[Текст]"/>
      <dgm:spPr>
        <a:solidFill>
          <a:srgbClr val="5FCBB6"/>
        </a:solidFill>
      </dgm:spPr>
      <dgm:t>
        <a:bodyPr/>
        <a:lstStyle/>
        <a:p>
          <a:r>
            <a:rPr lang="ru-RU" b="1" i="1" dirty="0" smtClean="0"/>
            <a:t>Исполнение бюджета</a:t>
          </a:r>
          <a:endParaRPr lang="ru-RU" b="1" i="1" dirty="0"/>
        </a:p>
      </dgm:t>
    </dgm:pt>
    <dgm:pt modelId="{3DC35D54-36E2-43A2-8196-B692545DBBF0}" type="parTrans" cxnId="{6F03AEEF-B554-422E-BFF4-F40B8E01AC77}">
      <dgm:prSet/>
      <dgm:spPr/>
      <dgm:t>
        <a:bodyPr/>
        <a:lstStyle/>
        <a:p>
          <a:endParaRPr lang="ru-RU"/>
        </a:p>
      </dgm:t>
    </dgm:pt>
    <dgm:pt modelId="{29AAFEA2-A862-4DB4-8251-5018798CB27E}" type="sibTrans" cxnId="{6F03AEEF-B554-422E-BFF4-F40B8E01AC77}">
      <dgm:prSet/>
      <dgm:spPr/>
      <dgm:t>
        <a:bodyPr/>
        <a:lstStyle/>
        <a:p>
          <a:endParaRPr lang="ru-RU"/>
        </a:p>
      </dgm:t>
    </dgm:pt>
    <dgm:pt modelId="{DDE4438D-9DA4-4CDF-B819-07B2B63CE97F}" type="pres">
      <dgm:prSet presAssocID="{68C1478F-A8E6-4DA7-8182-76391A408B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2D00BA-3C60-4EBA-A6B6-B93EA586F5F8}" type="pres">
      <dgm:prSet presAssocID="{BC3ADD5D-5932-4F5C-98CD-764DC0687195}" presName="node" presStyleLbl="node1" presStyleIdx="0" presStyleCnt="6" custScaleX="114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749EA-D9C5-4A35-A0E5-16E1C8DC2BC8}" type="pres">
      <dgm:prSet presAssocID="{BC3ADD5D-5932-4F5C-98CD-764DC0687195}" presName="spNode" presStyleCnt="0"/>
      <dgm:spPr/>
    </dgm:pt>
    <dgm:pt modelId="{2779CD9E-7575-42F3-99B8-DDC6B8373BFA}" type="pres">
      <dgm:prSet presAssocID="{1D4D112B-1472-4903-86AD-A1FD560A403A}" presName="sibTrans" presStyleLbl="sibTrans1D1" presStyleIdx="0" presStyleCnt="6"/>
      <dgm:spPr/>
      <dgm:t>
        <a:bodyPr/>
        <a:lstStyle/>
        <a:p>
          <a:endParaRPr lang="ru-RU"/>
        </a:p>
      </dgm:t>
    </dgm:pt>
    <dgm:pt modelId="{98018D1E-BA12-495A-8165-C1E9A7742567}" type="pres">
      <dgm:prSet presAssocID="{C3F84A7F-19A1-455B-8D55-6BFEF461E7D6}" presName="node" presStyleLbl="node1" presStyleIdx="1" presStyleCnt="6" custScaleX="11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3B175-19A9-42C3-96BE-D8870C4D28AC}" type="pres">
      <dgm:prSet presAssocID="{C3F84A7F-19A1-455B-8D55-6BFEF461E7D6}" presName="spNode" presStyleCnt="0"/>
      <dgm:spPr/>
    </dgm:pt>
    <dgm:pt modelId="{25699697-A674-4582-BF04-E636D3A81B7D}" type="pres">
      <dgm:prSet presAssocID="{32461E64-093C-451F-9EF3-785957875EA3}" presName="sibTrans" presStyleLbl="sibTrans1D1" presStyleIdx="1" presStyleCnt="6"/>
      <dgm:spPr/>
      <dgm:t>
        <a:bodyPr/>
        <a:lstStyle/>
        <a:p>
          <a:endParaRPr lang="ru-RU"/>
        </a:p>
      </dgm:t>
    </dgm:pt>
    <dgm:pt modelId="{6A48BA2E-919B-4646-BF26-1F08EC97B1E3}" type="pres">
      <dgm:prSet presAssocID="{03967BC3-EE34-4291-A896-082DCFF8910C}" presName="node" presStyleLbl="node1" presStyleIdx="2" presStyleCnt="6" custScaleX="115443" custRadScaleRad="103362" custRadScaleInc="-9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E8E2C-CE06-4561-A8CE-0497132E8E74}" type="pres">
      <dgm:prSet presAssocID="{03967BC3-EE34-4291-A896-082DCFF8910C}" presName="spNode" presStyleCnt="0"/>
      <dgm:spPr/>
    </dgm:pt>
    <dgm:pt modelId="{776E3ABF-0554-43AD-95AD-C713CA271CCE}" type="pres">
      <dgm:prSet presAssocID="{29AAFEA2-A862-4DB4-8251-5018798CB27E}" presName="sibTrans" presStyleLbl="sibTrans1D1" presStyleIdx="2" presStyleCnt="6"/>
      <dgm:spPr/>
      <dgm:t>
        <a:bodyPr/>
        <a:lstStyle/>
        <a:p>
          <a:endParaRPr lang="ru-RU"/>
        </a:p>
      </dgm:t>
    </dgm:pt>
    <dgm:pt modelId="{59E72E11-D313-4D3D-BFD8-FD3486EF6F4B}" type="pres">
      <dgm:prSet presAssocID="{DA594341-BFF0-4E38-B6ED-7DFC6886A6A4}" presName="node" presStyleLbl="node1" presStyleIdx="3" presStyleCnt="6" custScaleX="121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FDE52-3149-4B90-9283-CCF842C8614F}" type="pres">
      <dgm:prSet presAssocID="{DA594341-BFF0-4E38-B6ED-7DFC6886A6A4}" presName="spNode" presStyleCnt="0"/>
      <dgm:spPr/>
    </dgm:pt>
    <dgm:pt modelId="{4908F649-1D72-4A20-BEDF-7201A0F42834}" type="pres">
      <dgm:prSet presAssocID="{8B21B129-9ECC-4316-8483-219857A99031}" presName="sibTrans" presStyleLbl="sibTrans1D1" presStyleIdx="3" presStyleCnt="6"/>
      <dgm:spPr/>
      <dgm:t>
        <a:bodyPr/>
        <a:lstStyle/>
        <a:p>
          <a:endParaRPr lang="ru-RU"/>
        </a:p>
      </dgm:t>
    </dgm:pt>
    <dgm:pt modelId="{E4A72FBF-1937-43EE-A784-479C91AAA675}" type="pres">
      <dgm:prSet presAssocID="{20C516E9-2A96-42ED-9069-06EEA02B6C89}" presName="node" presStyleLbl="node1" presStyleIdx="4" presStyleCnt="6" custScaleX="115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660DC-6039-44B9-8730-2ADF917BC842}" type="pres">
      <dgm:prSet presAssocID="{20C516E9-2A96-42ED-9069-06EEA02B6C89}" presName="spNode" presStyleCnt="0"/>
      <dgm:spPr/>
    </dgm:pt>
    <dgm:pt modelId="{AD82D7DD-4E48-4FCA-BC07-C6D245679AD8}" type="pres">
      <dgm:prSet presAssocID="{01A1FE23-F741-4CAE-AC4B-153D0C6524D0}" presName="sibTrans" presStyleLbl="sibTrans1D1" presStyleIdx="4" presStyleCnt="6"/>
      <dgm:spPr/>
      <dgm:t>
        <a:bodyPr/>
        <a:lstStyle/>
        <a:p>
          <a:endParaRPr lang="ru-RU"/>
        </a:p>
      </dgm:t>
    </dgm:pt>
    <dgm:pt modelId="{7CE53088-5913-484E-9157-3E366FA78087}" type="pres">
      <dgm:prSet presAssocID="{1524FC0A-FE56-422E-9F3B-492DA3FDC542}" presName="node" presStyleLbl="node1" presStyleIdx="5" presStyleCnt="6" custScaleX="115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B37A6-B69A-4F59-BA28-70F6B7B96BD9}" type="pres">
      <dgm:prSet presAssocID="{1524FC0A-FE56-422E-9F3B-492DA3FDC542}" presName="spNode" presStyleCnt="0"/>
      <dgm:spPr/>
    </dgm:pt>
    <dgm:pt modelId="{B3D89862-8857-4C13-9383-1E9E14AF86DD}" type="pres">
      <dgm:prSet presAssocID="{D3BAD026-25BC-4622-B447-E36672C87DFF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07AFA817-CD2E-4E5C-B8A6-0DDD108D4C76}" srcId="{68C1478F-A8E6-4DA7-8182-76391A408B51}" destId="{1524FC0A-FE56-422E-9F3B-492DA3FDC542}" srcOrd="5" destOrd="0" parTransId="{B11AC811-CBF0-4F6F-9365-C36EA8BA04FA}" sibTransId="{D3BAD026-25BC-4622-B447-E36672C87DFF}"/>
    <dgm:cxn modelId="{E9447973-5015-4521-A8F3-53081F472BFD}" srcId="{68C1478F-A8E6-4DA7-8182-76391A408B51}" destId="{20C516E9-2A96-42ED-9069-06EEA02B6C89}" srcOrd="4" destOrd="0" parTransId="{13895A06-3DAD-4172-84FE-F5268F95FA3A}" sibTransId="{01A1FE23-F741-4CAE-AC4B-153D0C6524D0}"/>
    <dgm:cxn modelId="{65AC7A13-7EFB-4E72-9BBA-F9FFDE1B5B8F}" srcId="{68C1478F-A8E6-4DA7-8182-76391A408B51}" destId="{DA594341-BFF0-4E38-B6ED-7DFC6886A6A4}" srcOrd="3" destOrd="0" parTransId="{E9F80E95-079B-4EA0-B2EE-0EC7DA1A8900}" sibTransId="{8B21B129-9ECC-4316-8483-219857A99031}"/>
    <dgm:cxn modelId="{1D0FDDB3-4881-4C42-A56E-6D39D11E5D80}" srcId="{68C1478F-A8E6-4DA7-8182-76391A408B51}" destId="{C3F84A7F-19A1-455B-8D55-6BFEF461E7D6}" srcOrd="1" destOrd="0" parTransId="{314D1145-2340-4EE3-AD54-84C7516E7528}" sibTransId="{32461E64-093C-451F-9EF3-785957875EA3}"/>
    <dgm:cxn modelId="{982EF296-4783-4F9C-B7DC-A4D3E9DDC4B2}" type="presOf" srcId="{01A1FE23-F741-4CAE-AC4B-153D0C6524D0}" destId="{AD82D7DD-4E48-4FCA-BC07-C6D245679AD8}" srcOrd="0" destOrd="0" presId="urn:microsoft.com/office/officeart/2005/8/layout/cycle6"/>
    <dgm:cxn modelId="{AEBF0EF9-587E-4A2A-93EF-D5D67230C7A6}" type="presOf" srcId="{1D4D112B-1472-4903-86AD-A1FD560A403A}" destId="{2779CD9E-7575-42F3-99B8-DDC6B8373BFA}" srcOrd="0" destOrd="0" presId="urn:microsoft.com/office/officeart/2005/8/layout/cycle6"/>
    <dgm:cxn modelId="{60FCD441-254F-435F-AD4A-231832B96A7B}" type="presOf" srcId="{68C1478F-A8E6-4DA7-8182-76391A408B51}" destId="{DDE4438D-9DA4-4CDF-B819-07B2B63CE97F}" srcOrd="0" destOrd="0" presId="urn:microsoft.com/office/officeart/2005/8/layout/cycle6"/>
    <dgm:cxn modelId="{13F34E0F-A2EF-421B-8A2B-44F674851C4D}" type="presOf" srcId="{C3F84A7F-19A1-455B-8D55-6BFEF461E7D6}" destId="{98018D1E-BA12-495A-8165-C1E9A7742567}" srcOrd="0" destOrd="0" presId="urn:microsoft.com/office/officeart/2005/8/layout/cycle6"/>
    <dgm:cxn modelId="{346D0F47-1337-42EB-9919-0A608C8C8EC8}" type="presOf" srcId="{29AAFEA2-A862-4DB4-8251-5018798CB27E}" destId="{776E3ABF-0554-43AD-95AD-C713CA271CCE}" srcOrd="0" destOrd="0" presId="urn:microsoft.com/office/officeart/2005/8/layout/cycle6"/>
    <dgm:cxn modelId="{0AC4328F-E717-4F4E-8769-9D024444C87C}" type="presOf" srcId="{BC3ADD5D-5932-4F5C-98CD-764DC0687195}" destId="{4E2D00BA-3C60-4EBA-A6B6-B93EA586F5F8}" srcOrd="0" destOrd="0" presId="urn:microsoft.com/office/officeart/2005/8/layout/cycle6"/>
    <dgm:cxn modelId="{814FD6DE-2467-40C5-AE39-EFFACC4882E2}" type="presOf" srcId="{DA594341-BFF0-4E38-B6ED-7DFC6886A6A4}" destId="{59E72E11-D313-4D3D-BFD8-FD3486EF6F4B}" srcOrd="0" destOrd="0" presId="urn:microsoft.com/office/officeart/2005/8/layout/cycle6"/>
    <dgm:cxn modelId="{1860947D-3B97-4426-9F46-3F7E0C3AC5F9}" type="presOf" srcId="{1524FC0A-FE56-422E-9F3B-492DA3FDC542}" destId="{7CE53088-5913-484E-9157-3E366FA78087}" srcOrd="0" destOrd="0" presId="urn:microsoft.com/office/officeart/2005/8/layout/cycle6"/>
    <dgm:cxn modelId="{3B2D98EF-57A4-424D-A5E1-D0D3D890C5B4}" type="presOf" srcId="{32461E64-093C-451F-9EF3-785957875EA3}" destId="{25699697-A674-4582-BF04-E636D3A81B7D}" srcOrd="0" destOrd="0" presId="urn:microsoft.com/office/officeart/2005/8/layout/cycle6"/>
    <dgm:cxn modelId="{6EB562E0-AFBB-4726-A504-35B1CAE0C2A7}" type="presOf" srcId="{D3BAD026-25BC-4622-B447-E36672C87DFF}" destId="{B3D89862-8857-4C13-9383-1E9E14AF86DD}" srcOrd="0" destOrd="0" presId="urn:microsoft.com/office/officeart/2005/8/layout/cycle6"/>
    <dgm:cxn modelId="{BE0EE2B2-E8A2-4ED1-A150-7C26FA0C71C2}" type="presOf" srcId="{03967BC3-EE34-4291-A896-082DCFF8910C}" destId="{6A48BA2E-919B-4646-BF26-1F08EC97B1E3}" srcOrd="0" destOrd="0" presId="urn:microsoft.com/office/officeart/2005/8/layout/cycle6"/>
    <dgm:cxn modelId="{A34D96C4-7286-4009-A520-03D14BF01921}" type="presOf" srcId="{20C516E9-2A96-42ED-9069-06EEA02B6C89}" destId="{E4A72FBF-1937-43EE-A784-479C91AAA675}" srcOrd="0" destOrd="0" presId="urn:microsoft.com/office/officeart/2005/8/layout/cycle6"/>
    <dgm:cxn modelId="{8B3429C3-FA77-454C-970A-936D21199037}" srcId="{68C1478F-A8E6-4DA7-8182-76391A408B51}" destId="{BC3ADD5D-5932-4F5C-98CD-764DC0687195}" srcOrd="0" destOrd="0" parTransId="{80155968-9D97-4BBC-B182-2A761312C598}" sibTransId="{1D4D112B-1472-4903-86AD-A1FD560A403A}"/>
    <dgm:cxn modelId="{1AF56B56-D86B-45E5-A6E3-E76C9B4F5186}" type="presOf" srcId="{8B21B129-9ECC-4316-8483-219857A99031}" destId="{4908F649-1D72-4A20-BEDF-7201A0F42834}" srcOrd="0" destOrd="0" presId="urn:microsoft.com/office/officeart/2005/8/layout/cycle6"/>
    <dgm:cxn modelId="{6F03AEEF-B554-422E-BFF4-F40B8E01AC77}" srcId="{68C1478F-A8E6-4DA7-8182-76391A408B51}" destId="{03967BC3-EE34-4291-A896-082DCFF8910C}" srcOrd="2" destOrd="0" parTransId="{3DC35D54-36E2-43A2-8196-B692545DBBF0}" sibTransId="{29AAFEA2-A862-4DB4-8251-5018798CB27E}"/>
    <dgm:cxn modelId="{DE893B57-EF73-47B9-B417-01A7FDE30FD8}" type="presParOf" srcId="{DDE4438D-9DA4-4CDF-B819-07B2B63CE97F}" destId="{4E2D00BA-3C60-4EBA-A6B6-B93EA586F5F8}" srcOrd="0" destOrd="0" presId="urn:microsoft.com/office/officeart/2005/8/layout/cycle6"/>
    <dgm:cxn modelId="{E4E513C0-FE20-4238-99A2-0259801086A4}" type="presParOf" srcId="{DDE4438D-9DA4-4CDF-B819-07B2B63CE97F}" destId="{FCA749EA-D9C5-4A35-A0E5-16E1C8DC2BC8}" srcOrd="1" destOrd="0" presId="urn:microsoft.com/office/officeart/2005/8/layout/cycle6"/>
    <dgm:cxn modelId="{01CCE4F2-7E98-4995-A38D-B0D62C97DD56}" type="presParOf" srcId="{DDE4438D-9DA4-4CDF-B819-07B2B63CE97F}" destId="{2779CD9E-7575-42F3-99B8-DDC6B8373BFA}" srcOrd="2" destOrd="0" presId="urn:microsoft.com/office/officeart/2005/8/layout/cycle6"/>
    <dgm:cxn modelId="{3E851DE7-5394-493F-A5F6-E9449AE73696}" type="presParOf" srcId="{DDE4438D-9DA4-4CDF-B819-07B2B63CE97F}" destId="{98018D1E-BA12-495A-8165-C1E9A7742567}" srcOrd="3" destOrd="0" presId="urn:microsoft.com/office/officeart/2005/8/layout/cycle6"/>
    <dgm:cxn modelId="{7055C153-0059-4A7D-BB6C-FABAA26EC327}" type="presParOf" srcId="{DDE4438D-9DA4-4CDF-B819-07B2B63CE97F}" destId="{A0B3B175-19A9-42C3-96BE-D8870C4D28AC}" srcOrd="4" destOrd="0" presId="urn:microsoft.com/office/officeart/2005/8/layout/cycle6"/>
    <dgm:cxn modelId="{23B18987-EF06-4909-8CD9-D3003A01A918}" type="presParOf" srcId="{DDE4438D-9DA4-4CDF-B819-07B2B63CE97F}" destId="{25699697-A674-4582-BF04-E636D3A81B7D}" srcOrd="5" destOrd="0" presId="urn:microsoft.com/office/officeart/2005/8/layout/cycle6"/>
    <dgm:cxn modelId="{A3B1970F-BEEC-4206-9D5D-637BF9140867}" type="presParOf" srcId="{DDE4438D-9DA4-4CDF-B819-07B2B63CE97F}" destId="{6A48BA2E-919B-4646-BF26-1F08EC97B1E3}" srcOrd="6" destOrd="0" presId="urn:microsoft.com/office/officeart/2005/8/layout/cycle6"/>
    <dgm:cxn modelId="{0EFE746E-8688-4480-94F7-8C9BDAE67E22}" type="presParOf" srcId="{DDE4438D-9DA4-4CDF-B819-07B2B63CE97F}" destId="{862E8E2C-CE06-4561-A8CE-0497132E8E74}" srcOrd="7" destOrd="0" presId="urn:microsoft.com/office/officeart/2005/8/layout/cycle6"/>
    <dgm:cxn modelId="{921FBFF7-F4B6-48BF-B96A-30FDC59031AA}" type="presParOf" srcId="{DDE4438D-9DA4-4CDF-B819-07B2B63CE97F}" destId="{776E3ABF-0554-43AD-95AD-C713CA271CCE}" srcOrd="8" destOrd="0" presId="urn:microsoft.com/office/officeart/2005/8/layout/cycle6"/>
    <dgm:cxn modelId="{A637932A-D6A7-425E-8654-2D9DBD3D77E3}" type="presParOf" srcId="{DDE4438D-9DA4-4CDF-B819-07B2B63CE97F}" destId="{59E72E11-D313-4D3D-BFD8-FD3486EF6F4B}" srcOrd="9" destOrd="0" presId="urn:microsoft.com/office/officeart/2005/8/layout/cycle6"/>
    <dgm:cxn modelId="{2A0E719E-5350-4653-82A1-3F71DCF2C8A5}" type="presParOf" srcId="{DDE4438D-9DA4-4CDF-B819-07B2B63CE97F}" destId="{5F7FDE52-3149-4B90-9283-CCF842C8614F}" srcOrd="10" destOrd="0" presId="urn:microsoft.com/office/officeart/2005/8/layout/cycle6"/>
    <dgm:cxn modelId="{008EA2A1-F6B7-420D-AFDC-B69420046874}" type="presParOf" srcId="{DDE4438D-9DA4-4CDF-B819-07B2B63CE97F}" destId="{4908F649-1D72-4A20-BEDF-7201A0F42834}" srcOrd="11" destOrd="0" presId="urn:microsoft.com/office/officeart/2005/8/layout/cycle6"/>
    <dgm:cxn modelId="{F894A9BB-F316-4E12-8028-C13372595A26}" type="presParOf" srcId="{DDE4438D-9DA4-4CDF-B819-07B2B63CE97F}" destId="{E4A72FBF-1937-43EE-A784-479C91AAA675}" srcOrd="12" destOrd="0" presId="urn:microsoft.com/office/officeart/2005/8/layout/cycle6"/>
    <dgm:cxn modelId="{BB7C0F26-ED58-4EA6-8555-B046FA93F82A}" type="presParOf" srcId="{DDE4438D-9DA4-4CDF-B819-07B2B63CE97F}" destId="{5CE660DC-6039-44B9-8730-2ADF917BC842}" srcOrd="13" destOrd="0" presId="urn:microsoft.com/office/officeart/2005/8/layout/cycle6"/>
    <dgm:cxn modelId="{E062A3DA-D806-4B06-8B0D-15AE7FEC927F}" type="presParOf" srcId="{DDE4438D-9DA4-4CDF-B819-07B2B63CE97F}" destId="{AD82D7DD-4E48-4FCA-BC07-C6D245679AD8}" srcOrd="14" destOrd="0" presId="urn:microsoft.com/office/officeart/2005/8/layout/cycle6"/>
    <dgm:cxn modelId="{75CB4467-1615-4BC7-B34B-37D2DA6CBAB5}" type="presParOf" srcId="{DDE4438D-9DA4-4CDF-B819-07B2B63CE97F}" destId="{7CE53088-5913-484E-9157-3E366FA78087}" srcOrd="15" destOrd="0" presId="urn:microsoft.com/office/officeart/2005/8/layout/cycle6"/>
    <dgm:cxn modelId="{680E0677-2FDD-4343-85F6-04F295F7E4D4}" type="presParOf" srcId="{DDE4438D-9DA4-4CDF-B819-07B2B63CE97F}" destId="{45FB37A6-B69A-4F59-BA28-70F6B7B96BD9}" srcOrd="16" destOrd="0" presId="urn:microsoft.com/office/officeart/2005/8/layout/cycle6"/>
    <dgm:cxn modelId="{BDFF6E72-2F13-482E-8109-15414BEBD1A6}" type="presParOf" srcId="{DDE4438D-9DA4-4CDF-B819-07B2B63CE97F}" destId="{B3D89862-8857-4C13-9383-1E9E14AF86DD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9BB9D8-EE5E-4F4D-8D01-8FDD1C78BC91}" type="doc">
      <dgm:prSet loTypeId="urn:microsoft.com/office/officeart/2005/8/layout/target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5721F7C-52BC-403A-AEA7-CB5F4618E3E3}">
      <dgm:prSet phldrT="[Текст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pPr algn="l"/>
          <a:r>
            <a:rPr lang="ru-RU" sz="2400" b="1" i="1" dirty="0" smtClean="0"/>
            <a:t>     Налоговые доходы </a:t>
          </a:r>
          <a:endParaRPr lang="ru-RU" sz="2400" b="1" i="1" dirty="0"/>
        </a:p>
      </dgm:t>
    </dgm:pt>
    <dgm:pt modelId="{EFCF431D-2247-4172-A22B-BD313F94058C}" type="parTrans" cxnId="{663B25F7-8BD5-42DE-9535-0904E52C981B}">
      <dgm:prSet/>
      <dgm:spPr/>
      <dgm:t>
        <a:bodyPr/>
        <a:lstStyle/>
        <a:p>
          <a:endParaRPr lang="ru-RU"/>
        </a:p>
      </dgm:t>
    </dgm:pt>
    <dgm:pt modelId="{C623F11E-F6CD-4E45-9FB9-BBAF9D22F4E0}" type="sibTrans" cxnId="{663B25F7-8BD5-42DE-9535-0904E52C981B}">
      <dgm:prSet/>
      <dgm:spPr/>
      <dgm:t>
        <a:bodyPr/>
        <a:lstStyle/>
        <a:p>
          <a:endParaRPr lang="ru-RU"/>
        </a:p>
      </dgm:t>
    </dgm:pt>
    <dgm:pt modelId="{C7317C12-563E-4B62-9DB9-633FC73B45FD}">
      <dgm:prSet phldrT="[Текст]"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от уплаты налогов, установленных  Налоговым кодексом РФ:</a:t>
          </a:r>
          <a:endParaRPr lang="ru-RU" sz="1100" dirty="0"/>
        </a:p>
      </dgm:t>
    </dgm:pt>
    <dgm:pt modelId="{91F9EAE2-564D-4F9D-A4E9-0DC7D959D7EA}" type="parTrans" cxnId="{BF788BB9-61BD-40A0-BA48-0183659FA0E9}">
      <dgm:prSet/>
      <dgm:spPr/>
      <dgm:t>
        <a:bodyPr/>
        <a:lstStyle/>
        <a:p>
          <a:endParaRPr lang="ru-RU"/>
        </a:p>
      </dgm:t>
    </dgm:pt>
    <dgm:pt modelId="{9700A25D-B118-4AAA-9AEE-17C4E6552A48}" type="sibTrans" cxnId="{BF788BB9-61BD-40A0-BA48-0183659FA0E9}">
      <dgm:prSet/>
      <dgm:spPr/>
      <dgm:t>
        <a:bodyPr/>
        <a:lstStyle/>
        <a:p>
          <a:endParaRPr lang="ru-RU"/>
        </a:p>
      </dgm:t>
    </dgm:pt>
    <dgm:pt modelId="{9986FF7C-A990-4317-9C3D-037DDF82272F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2400" b="1" i="1" smtClean="0"/>
            <a:t>    Неналоговые доходы</a:t>
          </a:r>
          <a:endParaRPr lang="ru-RU" sz="2400" b="1" i="1" dirty="0"/>
        </a:p>
      </dgm:t>
    </dgm:pt>
    <dgm:pt modelId="{B50C33B3-ABE9-4751-8422-1E40E12035FA}" type="parTrans" cxnId="{2E141CB5-AC75-4486-8728-A56696D59885}">
      <dgm:prSet/>
      <dgm:spPr/>
      <dgm:t>
        <a:bodyPr/>
        <a:lstStyle/>
        <a:p>
          <a:endParaRPr lang="ru-RU"/>
        </a:p>
      </dgm:t>
    </dgm:pt>
    <dgm:pt modelId="{A6602D7D-F729-4978-B7C7-F4AC1878AF8D}" type="sibTrans" cxnId="{2E141CB5-AC75-4486-8728-A56696D59885}">
      <dgm:prSet/>
      <dgm:spPr/>
      <dgm:t>
        <a:bodyPr/>
        <a:lstStyle/>
        <a:p>
          <a:endParaRPr lang="ru-RU"/>
        </a:p>
      </dgm:t>
    </dgm:pt>
    <dgm:pt modelId="{0D909F8D-3A6F-4398-94DC-887B26ACF8E5}">
      <dgm:prSet phldrT="[Текст]"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платежей;</a:t>
          </a:r>
          <a:endParaRPr lang="ru-RU" sz="1200" dirty="0"/>
        </a:p>
      </dgm:t>
    </dgm:pt>
    <dgm:pt modelId="{D5B476AB-71AE-452D-B804-6F2AD00C20B1}" type="parTrans" cxnId="{B851B36D-1B83-453F-A6D4-D1A8C00CF4E4}">
      <dgm:prSet/>
      <dgm:spPr/>
      <dgm:t>
        <a:bodyPr/>
        <a:lstStyle/>
        <a:p>
          <a:endParaRPr lang="ru-RU"/>
        </a:p>
      </dgm:t>
    </dgm:pt>
    <dgm:pt modelId="{3EF0D6BD-3B43-42D6-B039-2056F522C871}" type="sibTrans" cxnId="{B851B36D-1B83-453F-A6D4-D1A8C00CF4E4}">
      <dgm:prSet/>
      <dgm:spPr/>
      <dgm:t>
        <a:bodyPr/>
        <a:lstStyle/>
        <a:p>
          <a:endParaRPr lang="ru-RU"/>
        </a:p>
      </dgm:t>
    </dgm:pt>
    <dgm:pt modelId="{E29A53C6-02C8-47CC-A814-D64E2AE7284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2400" b="1" i="1" dirty="0" smtClean="0"/>
            <a:t>Безвозмездные поступления </a:t>
          </a:r>
          <a:endParaRPr lang="ru-RU" sz="2400" b="1" i="1" dirty="0"/>
        </a:p>
      </dgm:t>
    </dgm:pt>
    <dgm:pt modelId="{5F4F0564-BC23-473F-8C95-758A50D773CE}" type="parTrans" cxnId="{9B0928C8-86C6-4C96-BF77-ED8F7E86EA7F}">
      <dgm:prSet/>
      <dgm:spPr/>
      <dgm:t>
        <a:bodyPr/>
        <a:lstStyle/>
        <a:p>
          <a:endParaRPr lang="ru-RU"/>
        </a:p>
      </dgm:t>
    </dgm:pt>
    <dgm:pt modelId="{FC384B74-C6AF-44EE-B9AD-BBA12E602242}" type="sibTrans" cxnId="{9B0928C8-86C6-4C96-BF77-ED8F7E86EA7F}">
      <dgm:prSet/>
      <dgm:spPr/>
      <dgm:t>
        <a:bodyPr/>
        <a:lstStyle/>
        <a:p>
          <a:endParaRPr lang="ru-RU"/>
        </a:p>
      </dgm:t>
    </dgm:pt>
    <dgm:pt modelId="{DA39C2BA-57D6-4895-99AF-053D10BE78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доходов в виде финансовой помощи, полученной от других уровней бюджетной системы РФ (межбюджетные трансферты), безвозмездные поступления от организаций и граждан</a:t>
          </a:r>
          <a:endParaRPr lang="ru-RU" sz="1400" dirty="0"/>
        </a:p>
      </dgm:t>
    </dgm:pt>
    <dgm:pt modelId="{7FBFAA20-127E-4E28-9991-82D223AF2F25}" type="parTrans" cxnId="{B9FD64F3-7397-4D55-B31C-61EF49714BC0}">
      <dgm:prSet/>
      <dgm:spPr/>
      <dgm:t>
        <a:bodyPr/>
        <a:lstStyle/>
        <a:p>
          <a:endParaRPr lang="ru-RU"/>
        </a:p>
      </dgm:t>
    </dgm:pt>
    <dgm:pt modelId="{18F7F096-A0F2-484B-AAC3-2CDE7610AEA6}" type="sibTrans" cxnId="{B9FD64F3-7397-4D55-B31C-61EF49714BC0}">
      <dgm:prSet/>
      <dgm:spPr/>
      <dgm:t>
        <a:bodyPr/>
        <a:lstStyle/>
        <a:p>
          <a:endParaRPr lang="ru-RU"/>
        </a:p>
      </dgm:t>
    </dgm:pt>
    <dgm:pt modelId="{9F76D155-4C72-4BE6-94AA-70429D2AB321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Налог на доходы  физических лиц – 15% + доп.норматив; </a:t>
          </a:r>
        </a:p>
      </dgm:t>
    </dgm:pt>
    <dgm:pt modelId="{D1A7BFC1-267D-4F1E-8318-0B44CCF49088}" type="parTrans" cxnId="{2555A9F5-3EF5-4158-A3BE-FF1B0268602D}">
      <dgm:prSet/>
      <dgm:spPr/>
      <dgm:t>
        <a:bodyPr/>
        <a:lstStyle/>
        <a:p>
          <a:endParaRPr lang="ru-RU"/>
        </a:p>
      </dgm:t>
    </dgm:pt>
    <dgm:pt modelId="{FF0E12C7-170B-4ACB-8C1C-37E07874E67B}" type="sibTrans" cxnId="{2555A9F5-3EF5-4158-A3BE-FF1B0268602D}">
      <dgm:prSet/>
      <dgm:spPr/>
      <dgm:t>
        <a:bodyPr/>
        <a:lstStyle/>
        <a:p>
          <a:endParaRPr lang="ru-RU"/>
        </a:p>
      </dgm:t>
    </dgm:pt>
    <dgm:pt modelId="{CB8B59D5-8395-486D-86E2-3BAAE988428E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Акцизы на нефтепродукты – по нормативу ; </a:t>
          </a:r>
        </a:p>
      </dgm:t>
    </dgm:pt>
    <dgm:pt modelId="{51583618-8DDF-4E41-8E57-41759C9A4FD1}" type="parTrans" cxnId="{5725F074-F99E-4099-AD55-461EA602AE7F}">
      <dgm:prSet/>
      <dgm:spPr/>
      <dgm:t>
        <a:bodyPr/>
        <a:lstStyle/>
        <a:p>
          <a:endParaRPr lang="ru-RU"/>
        </a:p>
      </dgm:t>
    </dgm:pt>
    <dgm:pt modelId="{BA22DE54-8731-4F0E-BD42-3B356694AA8C}" type="sibTrans" cxnId="{5725F074-F99E-4099-AD55-461EA602AE7F}">
      <dgm:prSet/>
      <dgm:spPr/>
      <dgm:t>
        <a:bodyPr/>
        <a:lstStyle/>
        <a:p>
          <a:endParaRPr lang="ru-RU"/>
        </a:p>
      </dgm:t>
    </dgm:pt>
    <dgm:pt modelId="{D627C95D-0ED1-4844-9FF9-76800CCC59BB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Единый сельхозналог – 50% ;</a:t>
          </a:r>
          <a:endParaRPr lang="ru-RU" sz="11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BFE9A2EE-87AC-4C05-8152-BB7E7B1C8B98}" type="parTrans" cxnId="{A2BC5FF3-71D1-4655-8979-E406BF86E450}">
      <dgm:prSet/>
      <dgm:spPr/>
      <dgm:t>
        <a:bodyPr/>
        <a:lstStyle/>
        <a:p>
          <a:endParaRPr lang="ru-RU"/>
        </a:p>
      </dgm:t>
    </dgm:pt>
    <dgm:pt modelId="{9A9E7898-1B3C-4F6E-A17E-1357687E2FB3}" type="sibTrans" cxnId="{A2BC5FF3-71D1-4655-8979-E406BF86E450}">
      <dgm:prSet/>
      <dgm:spPr/>
      <dgm:t>
        <a:bodyPr/>
        <a:lstStyle/>
        <a:p>
          <a:endParaRPr lang="ru-RU"/>
        </a:p>
      </dgm:t>
    </dgm:pt>
    <dgm:pt modelId="{CF560F83-D07B-4817-AEA4-73AEB124BB3C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Налог, взимаемый в связи с применением упрощенной системы налогообложения – 100%;</a:t>
          </a:r>
          <a:endParaRPr lang="ru-RU" sz="11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99BE456-D8FD-411A-B7ED-3A301BC46E7F}" type="parTrans" cxnId="{05A9CAE8-FF0D-48C2-BC9E-2ED499005852}">
      <dgm:prSet/>
      <dgm:spPr/>
      <dgm:t>
        <a:bodyPr/>
        <a:lstStyle/>
        <a:p>
          <a:endParaRPr lang="ru-RU"/>
        </a:p>
      </dgm:t>
    </dgm:pt>
    <dgm:pt modelId="{6E863171-A89F-42D9-8A8A-A1142E855828}" type="sibTrans" cxnId="{05A9CAE8-FF0D-48C2-BC9E-2ED499005852}">
      <dgm:prSet/>
      <dgm:spPr/>
      <dgm:t>
        <a:bodyPr/>
        <a:lstStyle/>
        <a:p>
          <a:endParaRPr lang="ru-RU"/>
        </a:p>
      </dgm:t>
    </dgm:pt>
    <dgm:pt modelId="{38EA7E93-9D8A-40BA-BDC8-F410F0893BCB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Единый налог на вмененный доход  - 100%;</a:t>
          </a:r>
          <a:endParaRPr lang="ru-RU" sz="11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BE491BA-CF8D-4DBF-B04B-3C5074E7B789}" type="parTrans" cxnId="{FF20A0E0-F368-4CC0-BB68-E7839D39E67B}">
      <dgm:prSet/>
      <dgm:spPr/>
      <dgm:t>
        <a:bodyPr/>
        <a:lstStyle/>
        <a:p>
          <a:endParaRPr lang="ru-RU"/>
        </a:p>
      </dgm:t>
    </dgm:pt>
    <dgm:pt modelId="{5C8A1E16-4E2F-4ECA-ABBF-37C3CE7E6F3B}" type="sibTrans" cxnId="{FF20A0E0-F368-4CC0-BB68-E7839D39E67B}">
      <dgm:prSet/>
      <dgm:spPr/>
      <dgm:t>
        <a:bodyPr/>
        <a:lstStyle/>
        <a:p>
          <a:endParaRPr lang="ru-RU"/>
        </a:p>
      </dgm:t>
    </dgm:pt>
    <dgm:pt modelId="{50C6B950-6BD0-4728-85C8-90438B5A54BE}">
      <dgm:prSet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ea typeface="+mn-ea"/>
              <a:cs typeface="Times New Roman" pitchFamily="18" charset="0"/>
            </a:rPr>
            <a:t>Налог, взимаемый в связи с применением патентной системы налогообложения – 100%</a:t>
          </a:r>
          <a:endParaRPr lang="ru-RU" sz="11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CB0F550-14E7-4530-A386-207A594BFA22}" type="parTrans" cxnId="{035C26F4-40C3-4A57-A860-8F0AB36C539A}">
      <dgm:prSet/>
      <dgm:spPr/>
      <dgm:t>
        <a:bodyPr/>
        <a:lstStyle/>
        <a:p>
          <a:endParaRPr lang="ru-RU"/>
        </a:p>
      </dgm:t>
    </dgm:pt>
    <dgm:pt modelId="{3822826E-2D2E-4319-B098-18DC15D3583A}" type="sibTrans" cxnId="{035C26F4-40C3-4A57-A860-8F0AB36C539A}">
      <dgm:prSet/>
      <dgm:spPr/>
      <dgm:t>
        <a:bodyPr/>
        <a:lstStyle/>
        <a:p>
          <a:endParaRPr lang="ru-RU"/>
        </a:p>
      </dgm:t>
    </dgm:pt>
    <dgm:pt modelId="{9BAC6B8F-27C0-44AD-BBE1-AFAC30ED073F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ea typeface="+mn-ea"/>
              <a:cs typeface="Times New Roman" pitchFamily="18" charset="0"/>
            </a:rPr>
            <a:t>Плата за негативное воздействие на окружающую среду</a:t>
          </a:r>
          <a:endParaRPr lang="ru-RU" sz="12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0D58AAF-47C0-4505-AAC8-E00586999A33}" type="parTrans" cxnId="{C93C9FF3-22D6-4705-BB45-0DF1081B9EE9}">
      <dgm:prSet/>
      <dgm:spPr/>
      <dgm:t>
        <a:bodyPr/>
        <a:lstStyle/>
        <a:p>
          <a:endParaRPr lang="ru-RU"/>
        </a:p>
      </dgm:t>
    </dgm:pt>
    <dgm:pt modelId="{49049CA4-6E22-4A27-A4A1-EC8A6B54FC42}" type="sibTrans" cxnId="{C93C9FF3-22D6-4705-BB45-0DF1081B9EE9}">
      <dgm:prSet/>
      <dgm:spPr/>
      <dgm:t>
        <a:bodyPr/>
        <a:lstStyle/>
        <a:p>
          <a:endParaRPr lang="ru-RU"/>
        </a:p>
      </dgm:t>
    </dgm:pt>
    <dgm:pt modelId="{FCC9450E-97D4-4EC1-92F6-3BB9909C23A1}" type="pres">
      <dgm:prSet presAssocID="{D79BB9D8-EE5E-4F4D-8D01-8FDD1C78BC9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72078D-2F5F-470B-926B-B648771BF327}" type="pres">
      <dgm:prSet presAssocID="{65721F7C-52BC-403A-AEA7-CB5F4618E3E3}" presName="circle1" presStyleLbl="node1" presStyleIdx="0" presStyleCnt="3" custScaleX="99714"/>
      <dgm:spPr/>
      <dgm:t>
        <a:bodyPr/>
        <a:lstStyle/>
        <a:p>
          <a:endParaRPr lang="ru-RU"/>
        </a:p>
      </dgm:t>
    </dgm:pt>
    <dgm:pt modelId="{129BF54D-47C9-409F-9F25-0BF9411B8F82}" type="pres">
      <dgm:prSet presAssocID="{65721F7C-52BC-403A-AEA7-CB5F4618E3E3}" presName="space" presStyleCnt="0"/>
      <dgm:spPr/>
      <dgm:t>
        <a:bodyPr/>
        <a:lstStyle/>
        <a:p>
          <a:endParaRPr lang="ru-RU"/>
        </a:p>
      </dgm:t>
    </dgm:pt>
    <dgm:pt modelId="{F5B67AE3-A242-47E8-9D46-CD3B3735959D}" type="pres">
      <dgm:prSet presAssocID="{65721F7C-52BC-403A-AEA7-CB5F4618E3E3}" presName="rect1" presStyleLbl="alignAcc1" presStyleIdx="0" presStyleCnt="3" custLinFactNeighborX="703" custLinFactNeighborY="686"/>
      <dgm:spPr/>
      <dgm:t>
        <a:bodyPr/>
        <a:lstStyle/>
        <a:p>
          <a:endParaRPr lang="ru-RU"/>
        </a:p>
      </dgm:t>
    </dgm:pt>
    <dgm:pt modelId="{99618423-AE69-49CF-8C59-5F3B308112D5}" type="pres">
      <dgm:prSet presAssocID="{9986FF7C-A990-4317-9C3D-037DDF82272F}" presName="vertSpace2" presStyleLbl="node1" presStyleIdx="0" presStyleCnt="3"/>
      <dgm:spPr/>
      <dgm:t>
        <a:bodyPr/>
        <a:lstStyle/>
        <a:p>
          <a:endParaRPr lang="ru-RU"/>
        </a:p>
      </dgm:t>
    </dgm:pt>
    <dgm:pt modelId="{662502AE-5591-4937-A1C3-EABE982D9CD7}" type="pres">
      <dgm:prSet presAssocID="{9986FF7C-A990-4317-9C3D-037DDF82272F}" presName="circle2" presStyleLbl="node1" presStyleIdx="1" presStyleCnt="3"/>
      <dgm:spPr/>
      <dgm:t>
        <a:bodyPr/>
        <a:lstStyle/>
        <a:p>
          <a:endParaRPr lang="ru-RU"/>
        </a:p>
      </dgm:t>
    </dgm:pt>
    <dgm:pt modelId="{6F9E9659-7387-4450-8833-F6F39C696991}" type="pres">
      <dgm:prSet presAssocID="{9986FF7C-A990-4317-9C3D-037DDF82272F}" presName="rect2" presStyleLbl="alignAcc1" presStyleIdx="1" presStyleCnt="3" custScaleX="100000" custScaleY="97715"/>
      <dgm:spPr/>
      <dgm:t>
        <a:bodyPr/>
        <a:lstStyle/>
        <a:p>
          <a:endParaRPr lang="ru-RU"/>
        </a:p>
      </dgm:t>
    </dgm:pt>
    <dgm:pt modelId="{E8C50889-B7A9-4813-84A2-4B85F6322CF9}" type="pres">
      <dgm:prSet presAssocID="{E29A53C6-02C8-47CC-A814-D64E2AE72847}" presName="vertSpace3" presStyleLbl="node1" presStyleIdx="1" presStyleCnt="3"/>
      <dgm:spPr/>
      <dgm:t>
        <a:bodyPr/>
        <a:lstStyle/>
        <a:p>
          <a:endParaRPr lang="ru-RU"/>
        </a:p>
      </dgm:t>
    </dgm:pt>
    <dgm:pt modelId="{7932C105-A439-461B-8DBA-CF472F59CFE9}" type="pres">
      <dgm:prSet presAssocID="{E29A53C6-02C8-47CC-A814-D64E2AE72847}" presName="circle3" presStyleLbl="node1" presStyleIdx="2" presStyleCnt="3"/>
      <dgm:spPr/>
      <dgm:t>
        <a:bodyPr/>
        <a:lstStyle/>
        <a:p>
          <a:endParaRPr lang="ru-RU"/>
        </a:p>
      </dgm:t>
    </dgm:pt>
    <dgm:pt modelId="{57C58E74-893B-4F3F-9AC9-0378BDDF9B16}" type="pres">
      <dgm:prSet presAssocID="{E29A53C6-02C8-47CC-A814-D64E2AE72847}" presName="rect3" presStyleLbl="alignAcc1" presStyleIdx="2" presStyleCnt="3" custScaleX="100000" custScaleY="91793"/>
      <dgm:spPr/>
      <dgm:t>
        <a:bodyPr/>
        <a:lstStyle/>
        <a:p>
          <a:endParaRPr lang="ru-RU"/>
        </a:p>
      </dgm:t>
    </dgm:pt>
    <dgm:pt modelId="{E36E0A95-7115-4188-8CEB-0B8FC0D30047}" type="pres">
      <dgm:prSet presAssocID="{65721F7C-52BC-403A-AEA7-CB5F4618E3E3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F57B5-7316-400F-970D-514387B66F52}" type="pres">
      <dgm:prSet presAssocID="{65721F7C-52BC-403A-AEA7-CB5F4618E3E3}" presName="rect1ChTx" presStyleLbl="alignAcc1" presStyleIdx="2" presStyleCnt="3" custScaleX="100000" custLinFactNeighborX="-13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5D662-70EB-44F1-8EF9-E4283610125B}" type="pres">
      <dgm:prSet presAssocID="{9986FF7C-A990-4317-9C3D-037DDF82272F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24818-9BE3-42ED-A57B-9723962018C1}" type="pres">
      <dgm:prSet presAssocID="{9986FF7C-A990-4317-9C3D-037DDF82272F}" presName="rect2ChTx" presStyleLbl="alignAcc1" presStyleIdx="2" presStyleCnt="3" custScaleX="100000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81264-3BB0-4009-ABF5-C2AD02844DAB}" type="pres">
      <dgm:prSet presAssocID="{E29A53C6-02C8-47CC-A814-D64E2AE72847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F34384-0F39-4EC2-BED1-CCBD34CC0CD1}" type="pres">
      <dgm:prSet presAssocID="{E29A53C6-02C8-47CC-A814-D64E2AE72847}" presName="rect3ChTx" presStyleLbl="alignAcc1" presStyleIdx="2" presStyleCnt="3" custScaleX="102295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294385-2536-471B-880E-4BAF23D06737}" type="presOf" srcId="{9BAC6B8F-27C0-44AD-BBE1-AFAC30ED073F}" destId="{72F24818-9BE3-42ED-A57B-9723962018C1}" srcOrd="0" destOrd="1" presId="urn:microsoft.com/office/officeart/2005/8/layout/target3"/>
    <dgm:cxn modelId="{FF20A0E0-F368-4CC0-BB68-E7839D39E67B}" srcId="{65721F7C-52BC-403A-AEA7-CB5F4618E3E3}" destId="{38EA7E93-9D8A-40BA-BDC8-F410F0893BCB}" srcOrd="5" destOrd="0" parTransId="{8BE491BA-CF8D-4DBF-B04B-3C5074E7B789}" sibTransId="{5C8A1E16-4E2F-4ECA-ABBF-37C3CE7E6F3B}"/>
    <dgm:cxn modelId="{9B0928C8-86C6-4C96-BF77-ED8F7E86EA7F}" srcId="{D79BB9D8-EE5E-4F4D-8D01-8FDD1C78BC91}" destId="{E29A53C6-02C8-47CC-A814-D64E2AE72847}" srcOrd="2" destOrd="0" parTransId="{5F4F0564-BC23-473F-8C95-758A50D773CE}" sibTransId="{FC384B74-C6AF-44EE-B9AD-BBA12E602242}"/>
    <dgm:cxn modelId="{05A9CAE8-FF0D-48C2-BC9E-2ED499005852}" srcId="{65721F7C-52BC-403A-AEA7-CB5F4618E3E3}" destId="{CF560F83-D07B-4817-AEA4-73AEB124BB3C}" srcOrd="4" destOrd="0" parTransId="{299BE456-D8FD-411A-B7ED-3A301BC46E7F}" sibTransId="{6E863171-A89F-42D9-8A8A-A1142E855828}"/>
    <dgm:cxn modelId="{C9FF9322-7A64-4BB1-9363-C069B6B2AFB3}" type="presOf" srcId="{0D909F8D-3A6F-4398-94DC-887B26ACF8E5}" destId="{72F24818-9BE3-42ED-A57B-9723962018C1}" srcOrd="0" destOrd="0" presId="urn:microsoft.com/office/officeart/2005/8/layout/target3"/>
    <dgm:cxn modelId="{B5701933-FD6B-430E-9F9A-AE60C2C864E1}" type="presOf" srcId="{65721F7C-52BC-403A-AEA7-CB5F4618E3E3}" destId="{E36E0A95-7115-4188-8CEB-0B8FC0D30047}" srcOrd="1" destOrd="0" presId="urn:microsoft.com/office/officeart/2005/8/layout/target3"/>
    <dgm:cxn modelId="{210EA484-4B6F-4E59-8CDD-35BBC8E3596C}" type="presOf" srcId="{65721F7C-52BC-403A-AEA7-CB5F4618E3E3}" destId="{F5B67AE3-A242-47E8-9D46-CD3B3735959D}" srcOrd="0" destOrd="0" presId="urn:microsoft.com/office/officeart/2005/8/layout/target3"/>
    <dgm:cxn modelId="{3099F84C-1943-4C1A-9423-15C10796D1F3}" type="presOf" srcId="{C7317C12-563E-4B62-9DB9-633FC73B45FD}" destId="{98DF57B5-7316-400F-970D-514387B66F52}" srcOrd="0" destOrd="0" presId="urn:microsoft.com/office/officeart/2005/8/layout/target3"/>
    <dgm:cxn modelId="{60045C71-A877-4979-8E08-755F1DE3C7B9}" type="presOf" srcId="{9986FF7C-A990-4317-9C3D-037DDF82272F}" destId="{6F9E9659-7387-4450-8833-F6F39C696991}" srcOrd="0" destOrd="0" presId="urn:microsoft.com/office/officeart/2005/8/layout/target3"/>
    <dgm:cxn modelId="{BF63468B-045D-4404-B3C1-79C209D3D3E9}" type="presOf" srcId="{38EA7E93-9D8A-40BA-BDC8-F410F0893BCB}" destId="{98DF57B5-7316-400F-970D-514387B66F52}" srcOrd="0" destOrd="5" presId="urn:microsoft.com/office/officeart/2005/8/layout/target3"/>
    <dgm:cxn modelId="{C93C9FF3-22D6-4705-BB45-0DF1081B9EE9}" srcId="{9986FF7C-A990-4317-9C3D-037DDF82272F}" destId="{9BAC6B8F-27C0-44AD-BBE1-AFAC30ED073F}" srcOrd="1" destOrd="0" parTransId="{40D58AAF-47C0-4505-AAC8-E00586999A33}" sibTransId="{49049CA4-6E22-4A27-A4A1-EC8A6B54FC42}"/>
    <dgm:cxn modelId="{759E87BB-36B1-4E88-BDAF-EDF65EE92AF0}" type="presOf" srcId="{E29A53C6-02C8-47CC-A814-D64E2AE72847}" destId="{38581264-3BB0-4009-ABF5-C2AD02844DAB}" srcOrd="1" destOrd="0" presId="urn:microsoft.com/office/officeart/2005/8/layout/target3"/>
    <dgm:cxn modelId="{5725F074-F99E-4099-AD55-461EA602AE7F}" srcId="{65721F7C-52BC-403A-AEA7-CB5F4618E3E3}" destId="{CB8B59D5-8395-486D-86E2-3BAAE988428E}" srcOrd="2" destOrd="0" parTransId="{51583618-8DDF-4E41-8E57-41759C9A4FD1}" sibTransId="{BA22DE54-8731-4F0E-BD42-3B356694AA8C}"/>
    <dgm:cxn modelId="{B9FD64F3-7397-4D55-B31C-61EF49714BC0}" srcId="{E29A53C6-02C8-47CC-A814-D64E2AE72847}" destId="{DA39C2BA-57D6-4895-99AF-053D10BE7869}" srcOrd="0" destOrd="0" parTransId="{7FBFAA20-127E-4E28-9991-82D223AF2F25}" sibTransId="{18F7F096-A0F2-484B-AAC3-2CDE7610AEA6}"/>
    <dgm:cxn modelId="{BF788BB9-61BD-40A0-BA48-0183659FA0E9}" srcId="{65721F7C-52BC-403A-AEA7-CB5F4618E3E3}" destId="{C7317C12-563E-4B62-9DB9-633FC73B45FD}" srcOrd="0" destOrd="0" parTransId="{91F9EAE2-564D-4F9D-A4E9-0DC7D959D7EA}" sibTransId="{9700A25D-B118-4AAA-9AEE-17C4E6552A48}"/>
    <dgm:cxn modelId="{05FFB706-F990-4813-8FD6-EF8789F9771D}" type="presOf" srcId="{9F76D155-4C72-4BE6-94AA-70429D2AB321}" destId="{98DF57B5-7316-400F-970D-514387B66F52}" srcOrd="0" destOrd="1" presId="urn:microsoft.com/office/officeart/2005/8/layout/target3"/>
    <dgm:cxn modelId="{B851B36D-1B83-453F-A6D4-D1A8C00CF4E4}" srcId="{9986FF7C-A990-4317-9C3D-037DDF82272F}" destId="{0D909F8D-3A6F-4398-94DC-887B26ACF8E5}" srcOrd="0" destOrd="0" parTransId="{D5B476AB-71AE-452D-B804-6F2AD00C20B1}" sibTransId="{3EF0D6BD-3B43-42D6-B039-2056F522C871}"/>
    <dgm:cxn modelId="{9A4AAE1C-82D3-4083-A1D9-387E5A860695}" type="presOf" srcId="{D79BB9D8-EE5E-4F4D-8D01-8FDD1C78BC91}" destId="{FCC9450E-97D4-4EC1-92F6-3BB9909C23A1}" srcOrd="0" destOrd="0" presId="urn:microsoft.com/office/officeart/2005/8/layout/target3"/>
    <dgm:cxn modelId="{987E987C-4F80-42AD-BFA7-461142AC5406}" type="presOf" srcId="{CB8B59D5-8395-486D-86E2-3BAAE988428E}" destId="{98DF57B5-7316-400F-970D-514387B66F52}" srcOrd="0" destOrd="2" presId="urn:microsoft.com/office/officeart/2005/8/layout/target3"/>
    <dgm:cxn modelId="{663B25F7-8BD5-42DE-9535-0904E52C981B}" srcId="{D79BB9D8-EE5E-4F4D-8D01-8FDD1C78BC91}" destId="{65721F7C-52BC-403A-AEA7-CB5F4618E3E3}" srcOrd="0" destOrd="0" parTransId="{EFCF431D-2247-4172-A22B-BD313F94058C}" sibTransId="{C623F11E-F6CD-4E45-9FB9-BBAF9D22F4E0}"/>
    <dgm:cxn modelId="{035C26F4-40C3-4A57-A860-8F0AB36C539A}" srcId="{65721F7C-52BC-403A-AEA7-CB5F4618E3E3}" destId="{50C6B950-6BD0-4728-85C8-90438B5A54BE}" srcOrd="6" destOrd="0" parTransId="{DCB0F550-14E7-4530-A386-207A594BFA22}" sibTransId="{3822826E-2D2E-4319-B098-18DC15D3583A}"/>
    <dgm:cxn modelId="{D34EB12B-3729-4BA8-807E-8FDCE55A123A}" type="presOf" srcId="{D627C95D-0ED1-4844-9FF9-76800CCC59BB}" destId="{98DF57B5-7316-400F-970D-514387B66F52}" srcOrd="0" destOrd="3" presId="urn:microsoft.com/office/officeart/2005/8/layout/target3"/>
    <dgm:cxn modelId="{6A3E9004-A0BC-4C78-871A-33B57E9347D1}" type="presOf" srcId="{9986FF7C-A990-4317-9C3D-037DDF82272F}" destId="{81F5D662-70EB-44F1-8EF9-E4283610125B}" srcOrd="1" destOrd="0" presId="urn:microsoft.com/office/officeart/2005/8/layout/target3"/>
    <dgm:cxn modelId="{A2BC5FF3-71D1-4655-8979-E406BF86E450}" srcId="{65721F7C-52BC-403A-AEA7-CB5F4618E3E3}" destId="{D627C95D-0ED1-4844-9FF9-76800CCC59BB}" srcOrd="3" destOrd="0" parTransId="{BFE9A2EE-87AC-4C05-8152-BB7E7B1C8B98}" sibTransId="{9A9E7898-1B3C-4F6E-A17E-1357687E2FB3}"/>
    <dgm:cxn modelId="{22D400E2-E6A2-4150-A2C0-EA6426E942DA}" type="presOf" srcId="{DA39C2BA-57D6-4895-99AF-053D10BE7869}" destId="{DCF34384-0F39-4EC2-BED1-CCBD34CC0CD1}" srcOrd="0" destOrd="0" presId="urn:microsoft.com/office/officeart/2005/8/layout/target3"/>
    <dgm:cxn modelId="{695A1467-188C-4F84-83DF-1D0B30265C52}" type="presOf" srcId="{50C6B950-6BD0-4728-85C8-90438B5A54BE}" destId="{98DF57B5-7316-400F-970D-514387B66F52}" srcOrd="0" destOrd="6" presId="urn:microsoft.com/office/officeart/2005/8/layout/target3"/>
    <dgm:cxn modelId="{4C2BE591-FEFD-4647-93B7-F014156B800E}" type="presOf" srcId="{CF560F83-D07B-4817-AEA4-73AEB124BB3C}" destId="{98DF57B5-7316-400F-970D-514387B66F52}" srcOrd="0" destOrd="4" presId="urn:microsoft.com/office/officeart/2005/8/layout/target3"/>
    <dgm:cxn modelId="{2555A9F5-3EF5-4158-A3BE-FF1B0268602D}" srcId="{65721F7C-52BC-403A-AEA7-CB5F4618E3E3}" destId="{9F76D155-4C72-4BE6-94AA-70429D2AB321}" srcOrd="1" destOrd="0" parTransId="{D1A7BFC1-267D-4F1E-8318-0B44CCF49088}" sibTransId="{FF0E12C7-170B-4ACB-8C1C-37E07874E67B}"/>
    <dgm:cxn modelId="{2E141CB5-AC75-4486-8728-A56696D59885}" srcId="{D79BB9D8-EE5E-4F4D-8D01-8FDD1C78BC91}" destId="{9986FF7C-A990-4317-9C3D-037DDF82272F}" srcOrd="1" destOrd="0" parTransId="{B50C33B3-ABE9-4751-8422-1E40E12035FA}" sibTransId="{A6602D7D-F729-4978-B7C7-F4AC1878AF8D}"/>
    <dgm:cxn modelId="{E2570939-0A4A-4348-BB80-B8746B07028A}" type="presOf" srcId="{E29A53C6-02C8-47CC-A814-D64E2AE72847}" destId="{57C58E74-893B-4F3F-9AC9-0378BDDF9B16}" srcOrd="0" destOrd="0" presId="urn:microsoft.com/office/officeart/2005/8/layout/target3"/>
    <dgm:cxn modelId="{D359297B-019B-4307-92F5-98526E2B4A6F}" type="presParOf" srcId="{FCC9450E-97D4-4EC1-92F6-3BB9909C23A1}" destId="{C572078D-2F5F-470B-926B-B648771BF327}" srcOrd="0" destOrd="0" presId="urn:microsoft.com/office/officeart/2005/8/layout/target3"/>
    <dgm:cxn modelId="{073F79A5-E09B-49F8-A1A3-9D98C955308F}" type="presParOf" srcId="{FCC9450E-97D4-4EC1-92F6-3BB9909C23A1}" destId="{129BF54D-47C9-409F-9F25-0BF9411B8F82}" srcOrd="1" destOrd="0" presId="urn:microsoft.com/office/officeart/2005/8/layout/target3"/>
    <dgm:cxn modelId="{AD57B43F-827D-4A9F-BB30-A9D0399CF82C}" type="presParOf" srcId="{FCC9450E-97D4-4EC1-92F6-3BB9909C23A1}" destId="{F5B67AE3-A242-47E8-9D46-CD3B3735959D}" srcOrd="2" destOrd="0" presId="urn:microsoft.com/office/officeart/2005/8/layout/target3"/>
    <dgm:cxn modelId="{F64EEED6-E2E2-4F78-9028-43397E67CF33}" type="presParOf" srcId="{FCC9450E-97D4-4EC1-92F6-3BB9909C23A1}" destId="{99618423-AE69-49CF-8C59-5F3B308112D5}" srcOrd="3" destOrd="0" presId="urn:microsoft.com/office/officeart/2005/8/layout/target3"/>
    <dgm:cxn modelId="{339C56E2-1EB6-4C51-B60A-8E08CE286D62}" type="presParOf" srcId="{FCC9450E-97D4-4EC1-92F6-3BB9909C23A1}" destId="{662502AE-5591-4937-A1C3-EABE982D9CD7}" srcOrd="4" destOrd="0" presId="urn:microsoft.com/office/officeart/2005/8/layout/target3"/>
    <dgm:cxn modelId="{7E5A100A-A763-4E37-972B-0D22DC09B17C}" type="presParOf" srcId="{FCC9450E-97D4-4EC1-92F6-3BB9909C23A1}" destId="{6F9E9659-7387-4450-8833-F6F39C696991}" srcOrd="5" destOrd="0" presId="urn:microsoft.com/office/officeart/2005/8/layout/target3"/>
    <dgm:cxn modelId="{D770E5D6-53D9-4EE6-A2A6-FC0E534F5122}" type="presParOf" srcId="{FCC9450E-97D4-4EC1-92F6-3BB9909C23A1}" destId="{E8C50889-B7A9-4813-84A2-4B85F6322CF9}" srcOrd="6" destOrd="0" presId="urn:microsoft.com/office/officeart/2005/8/layout/target3"/>
    <dgm:cxn modelId="{E466F1E8-A900-465B-9A46-234014A27A74}" type="presParOf" srcId="{FCC9450E-97D4-4EC1-92F6-3BB9909C23A1}" destId="{7932C105-A439-461B-8DBA-CF472F59CFE9}" srcOrd="7" destOrd="0" presId="urn:microsoft.com/office/officeart/2005/8/layout/target3"/>
    <dgm:cxn modelId="{B329E05F-C094-4121-A814-F8F03FFCA71A}" type="presParOf" srcId="{FCC9450E-97D4-4EC1-92F6-3BB9909C23A1}" destId="{57C58E74-893B-4F3F-9AC9-0378BDDF9B16}" srcOrd="8" destOrd="0" presId="urn:microsoft.com/office/officeart/2005/8/layout/target3"/>
    <dgm:cxn modelId="{55CECCE1-CA31-4EF8-8D9A-1A3F0AF288C6}" type="presParOf" srcId="{FCC9450E-97D4-4EC1-92F6-3BB9909C23A1}" destId="{E36E0A95-7115-4188-8CEB-0B8FC0D30047}" srcOrd="9" destOrd="0" presId="urn:microsoft.com/office/officeart/2005/8/layout/target3"/>
    <dgm:cxn modelId="{96FA2319-3709-4FF6-B629-E87F908C4E62}" type="presParOf" srcId="{FCC9450E-97D4-4EC1-92F6-3BB9909C23A1}" destId="{98DF57B5-7316-400F-970D-514387B66F52}" srcOrd="10" destOrd="0" presId="urn:microsoft.com/office/officeart/2005/8/layout/target3"/>
    <dgm:cxn modelId="{46A85A35-7499-4315-922C-5FBEE3F5FE8B}" type="presParOf" srcId="{FCC9450E-97D4-4EC1-92F6-3BB9909C23A1}" destId="{81F5D662-70EB-44F1-8EF9-E4283610125B}" srcOrd="11" destOrd="0" presId="urn:microsoft.com/office/officeart/2005/8/layout/target3"/>
    <dgm:cxn modelId="{2E62BCFE-2AC1-4DE0-8C3C-AE86250A5D3E}" type="presParOf" srcId="{FCC9450E-97D4-4EC1-92F6-3BB9909C23A1}" destId="{72F24818-9BE3-42ED-A57B-9723962018C1}" srcOrd="12" destOrd="0" presId="urn:microsoft.com/office/officeart/2005/8/layout/target3"/>
    <dgm:cxn modelId="{25DFDA45-783B-45CB-B135-8DF698D6B5FD}" type="presParOf" srcId="{FCC9450E-97D4-4EC1-92F6-3BB9909C23A1}" destId="{38581264-3BB0-4009-ABF5-C2AD02844DAB}" srcOrd="13" destOrd="0" presId="urn:microsoft.com/office/officeart/2005/8/layout/target3"/>
    <dgm:cxn modelId="{37977C48-15E5-46AD-81F2-90FACAB75694}" type="presParOf" srcId="{FCC9450E-97D4-4EC1-92F6-3BB9909C23A1}" destId="{DCF34384-0F39-4EC2-BED1-CCBD34CC0CD1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C32300-FBA7-4C2F-B0AB-78E47E214DD8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B83B8C5-E5E8-4D35-9C67-E0DFEECE650F}">
      <dgm:prSet custT="1"/>
      <dgm:spPr/>
      <dgm:t>
        <a:bodyPr/>
        <a:lstStyle/>
        <a:p>
          <a:endParaRPr lang="ru-RU" sz="2000" b="1" dirty="0" smtClean="0">
            <a:solidFill>
              <a:srgbClr val="002060"/>
            </a:solidFill>
            <a:latin typeface="Calibri"/>
            <a:ea typeface="+mn-ea"/>
            <a:cs typeface="+mn-cs"/>
          </a:endParaRPr>
        </a:p>
        <a:p>
          <a:r>
            <a:rPr lang="ru-RU" sz="20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Дотации (от лат. </a:t>
          </a:r>
          <a:r>
            <a:rPr lang="ru-RU" sz="2000" b="1" dirty="0" err="1" smtClean="0">
              <a:solidFill>
                <a:srgbClr val="002060"/>
              </a:solidFill>
              <a:latin typeface="Calibri"/>
              <a:ea typeface="+mn-ea"/>
              <a:cs typeface="+mn-cs"/>
            </a:rPr>
            <a:t>dotatio</a:t>
          </a:r>
          <a:r>
            <a:rPr lang="ru-RU" sz="20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 — дар, пожертвование). 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Предоставляются без установления направлений и (или) условий их использования</a:t>
          </a:r>
        </a:p>
        <a:p>
          <a:endParaRPr lang="ru-RU" sz="1100" b="1" dirty="0" smtClean="0">
            <a:latin typeface="Calibri"/>
            <a:ea typeface="+mn-ea"/>
            <a:cs typeface="+mn-cs"/>
          </a:endParaRPr>
        </a:p>
        <a:p>
          <a:endParaRPr lang="ru-RU" sz="1100" b="1" dirty="0" smtClean="0">
            <a:latin typeface="Calibri"/>
            <a:ea typeface="+mn-ea"/>
            <a:cs typeface="+mn-cs"/>
          </a:endParaRPr>
        </a:p>
      </dgm:t>
    </dgm:pt>
    <dgm:pt modelId="{0DE23C6A-BBBC-479A-96BE-80E9BE320E76}" type="parTrans" cxnId="{7CAE047D-8337-4C77-8F0B-E23D4243BBAF}">
      <dgm:prSet/>
      <dgm:spPr/>
      <dgm:t>
        <a:bodyPr/>
        <a:lstStyle/>
        <a:p>
          <a:endParaRPr lang="ru-RU"/>
        </a:p>
      </dgm:t>
    </dgm:pt>
    <dgm:pt modelId="{F2081E55-07EC-408B-97A0-8BFA5405B61E}" type="sibTrans" cxnId="{7CAE047D-8337-4C77-8F0B-E23D4243BBAF}">
      <dgm:prSet/>
      <dgm:spPr/>
      <dgm:t>
        <a:bodyPr/>
        <a:lstStyle/>
        <a:p>
          <a:endParaRPr lang="ru-RU"/>
        </a:p>
      </dgm:t>
    </dgm:pt>
    <dgm:pt modelId="{5E92E551-64FA-4F4E-9401-00AD30AAB3B5}">
      <dgm:prSet custT="1"/>
      <dgm:spPr/>
      <dgm:t>
        <a:bodyPr/>
        <a:lstStyle/>
        <a:p>
          <a:endParaRPr lang="ru-RU" sz="1800" b="1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endParaRPr lang="ru-RU" sz="1800" b="1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Субсидии (от лат. </a:t>
          </a:r>
          <a:r>
            <a:rPr lang="ru-RU" sz="1800" b="1" dirty="0" err="1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subsidium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 — помощь, поддержка).</a:t>
          </a:r>
        </a:p>
        <a:p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ea typeface="+mn-ea"/>
              <a:cs typeface="Times New Roman" pitchFamily="18" charset="0"/>
            </a:rPr>
            <a:t>Предоставляются в целях софинансирования расходных обязательств</a:t>
          </a:r>
          <a:endParaRPr lang="ru-RU" sz="1600" b="1" dirty="0" smtClean="0">
            <a:solidFill>
              <a:schemeClr val="tx1">
                <a:lumMod val="95000"/>
                <a:lumOff val="5000"/>
              </a:schemeClr>
            </a:solidFill>
            <a:latin typeface="Calibri" pitchFamily="34" charset="0"/>
            <a:ea typeface="+mn-ea"/>
            <a:cs typeface="+mn-cs"/>
          </a:endParaRPr>
        </a:p>
        <a:p>
          <a:endParaRPr lang="ru-RU" sz="1800" b="1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endParaRPr lang="ru-RU" sz="1800" b="1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П</a:t>
          </a:r>
        </a:p>
      </dgm:t>
    </dgm:pt>
    <dgm:pt modelId="{7F80CBCA-1C56-482D-858A-15BE9C60CDC1}" type="parTrans" cxnId="{5947159C-6AD7-48BF-8133-3BBD81D9E769}">
      <dgm:prSet/>
      <dgm:spPr/>
      <dgm:t>
        <a:bodyPr/>
        <a:lstStyle/>
        <a:p>
          <a:endParaRPr lang="ru-RU"/>
        </a:p>
      </dgm:t>
    </dgm:pt>
    <dgm:pt modelId="{FD3823A0-3F04-453D-B8C3-53DA358FA1C7}" type="sibTrans" cxnId="{5947159C-6AD7-48BF-8133-3BBD81D9E769}">
      <dgm:prSet/>
      <dgm:spPr/>
      <dgm:t>
        <a:bodyPr/>
        <a:lstStyle/>
        <a:p>
          <a:endParaRPr lang="ru-RU"/>
        </a:p>
      </dgm:t>
    </dgm:pt>
    <dgm:pt modelId="{9BE1F926-9445-4C00-8BCE-5A7DDBA59C12}">
      <dgm:prSet custT="1"/>
      <dgm:spPr/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Субвенции (от лат. </a:t>
          </a:r>
          <a:r>
            <a:rPr lang="ru-RU" sz="1800" b="1" dirty="0" err="1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subvenire</a:t>
          </a:r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 «приходить на помощь»). </a:t>
          </a:r>
        </a:p>
        <a:p>
          <a:r>
            <a:rPr lang="ru-RU" sz="1600" b="1" dirty="0" smtClean="0">
              <a:solidFill>
                <a:schemeClr val="bg2">
                  <a:lumMod val="10000"/>
                </a:schemeClr>
              </a:solidFill>
              <a:latin typeface="Calibri"/>
              <a:ea typeface="+mn-ea"/>
              <a:cs typeface="+mn-cs"/>
            </a:rPr>
            <a:t>Предоставляются  в целях финансового обеспечения расходных обязательств по переданным полномочиям</a:t>
          </a:r>
        </a:p>
      </dgm:t>
    </dgm:pt>
    <dgm:pt modelId="{8CBB2D3C-70B8-4980-99F0-36BA57E2955C}" type="sibTrans" cxnId="{38A52163-BCB3-49FB-9079-824BE4D5143C}">
      <dgm:prSet/>
      <dgm:spPr/>
      <dgm:t>
        <a:bodyPr/>
        <a:lstStyle/>
        <a:p>
          <a:endParaRPr lang="ru-RU"/>
        </a:p>
      </dgm:t>
    </dgm:pt>
    <dgm:pt modelId="{FF0F9539-6BB4-4441-B1D8-8EACCA472A05}" type="parTrans" cxnId="{38A52163-BCB3-49FB-9079-824BE4D5143C}">
      <dgm:prSet/>
      <dgm:spPr/>
      <dgm:t>
        <a:bodyPr/>
        <a:lstStyle/>
        <a:p>
          <a:endParaRPr lang="ru-RU"/>
        </a:p>
      </dgm:t>
    </dgm:pt>
    <dgm:pt modelId="{EEC49E78-D283-4BBB-AB06-5080378ACDE8}" type="pres">
      <dgm:prSet presAssocID="{D1C32300-FBA7-4C2F-B0AB-78E47E214DD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968C1B-9350-4D5F-AE0F-CB2140DF5823}" type="pres">
      <dgm:prSet presAssocID="{AB83B8C5-E5E8-4D35-9C67-E0DFEECE650F}" presName="parentLin" presStyleCnt="0"/>
      <dgm:spPr/>
    </dgm:pt>
    <dgm:pt modelId="{1F3DAB4D-2561-4FF2-B0D1-D2A894FBED27}" type="pres">
      <dgm:prSet presAssocID="{AB83B8C5-E5E8-4D35-9C67-E0DFEECE650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18DD0CE-2B86-4186-B1F8-98B983D8CEB8}" type="pres">
      <dgm:prSet presAssocID="{AB83B8C5-E5E8-4D35-9C67-E0DFEECE650F}" presName="parentText" presStyleLbl="node1" presStyleIdx="0" presStyleCnt="3" custScaleX="118859" custScaleY="259550" custLinFactNeighborX="8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78388-8BFF-4DA4-A8D5-86414B892070}" type="pres">
      <dgm:prSet presAssocID="{AB83B8C5-E5E8-4D35-9C67-E0DFEECE650F}" presName="negativeSpace" presStyleCnt="0"/>
      <dgm:spPr/>
    </dgm:pt>
    <dgm:pt modelId="{87AE530A-CFDA-43DF-BCFB-172B5CA95197}" type="pres">
      <dgm:prSet presAssocID="{AB83B8C5-E5E8-4D35-9C67-E0DFEECE650F}" presName="childText" presStyleLbl="conFgAcc1" presStyleIdx="0" presStyleCnt="3" custLinFactNeighborY="-39843">
        <dgm:presLayoutVars>
          <dgm:bulletEnabled val="1"/>
        </dgm:presLayoutVars>
      </dgm:prSet>
      <dgm:spPr/>
    </dgm:pt>
    <dgm:pt modelId="{61ACFCA7-2F7D-418D-B89F-EEBDCC1C2CB0}" type="pres">
      <dgm:prSet presAssocID="{F2081E55-07EC-408B-97A0-8BFA5405B61E}" presName="spaceBetweenRectangles" presStyleCnt="0"/>
      <dgm:spPr/>
    </dgm:pt>
    <dgm:pt modelId="{70E739F8-7E9F-4EDA-94F4-77A3E8DCCF13}" type="pres">
      <dgm:prSet presAssocID="{5E92E551-64FA-4F4E-9401-00AD30AAB3B5}" presName="parentLin" presStyleCnt="0"/>
      <dgm:spPr/>
    </dgm:pt>
    <dgm:pt modelId="{9E906067-5B29-40A0-90F8-F6F083583881}" type="pres">
      <dgm:prSet presAssocID="{5E92E551-64FA-4F4E-9401-00AD30AAB3B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3D4EE71-FC2E-41C2-AF88-CCBF071FB88D}" type="pres">
      <dgm:prSet presAssocID="{5E92E551-64FA-4F4E-9401-00AD30AAB3B5}" presName="parentText" presStyleLbl="node1" presStyleIdx="1" presStyleCnt="3" custScaleX="120086" custScaleY="237559" custLinFactNeighborY="123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F0BD50-A406-4332-8CB6-54B8A1CDA907}" type="pres">
      <dgm:prSet presAssocID="{5E92E551-64FA-4F4E-9401-00AD30AAB3B5}" presName="negativeSpace" presStyleCnt="0"/>
      <dgm:spPr/>
    </dgm:pt>
    <dgm:pt modelId="{5C5ED2A4-7CE4-47B8-B838-447911D08CD1}" type="pres">
      <dgm:prSet presAssocID="{5E92E551-64FA-4F4E-9401-00AD30AAB3B5}" presName="childText" presStyleLbl="conFgAcc1" presStyleIdx="1" presStyleCnt="3">
        <dgm:presLayoutVars>
          <dgm:bulletEnabled val="1"/>
        </dgm:presLayoutVars>
      </dgm:prSet>
      <dgm:spPr/>
    </dgm:pt>
    <dgm:pt modelId="{44273BB9-0595-4BAB-8D40-3078D2D839E4}" type="pres">
      <dgm:prSet presAssocID="{FD3823A0-3F04-453D-B8C3-53DA358FA1C7}" presName="spaceBetweenRectangles" presStyleCnt="0"/>
      <dgm:spPr/>
    </dgm:pt>
    <dgm:pt modelId="{9A4AC0DE-BD25-46C9-A081-F2BEC16130C4}" type="pres">
      <dgm:prSet presAssocID="{9BE1F926-9445-4C00-8BCE-5A7DDBA59C12}" presName="parentLin" presStyleCnt="0"/>
      <dgm:spPr/>
    </dgm:pt>
    <dgm:pt modelId="{8F72506A-0C67-48D2-A7AF-6A2FF395FEE0}" type="pres">
      <dgm:prSet presAssocID="{9BE1F926-9445-4C00-8BCE-5A7DDBA59C1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DD7E3EE-CE16-4B9E-91AE-C6BB8880B78F}" type="pres">
      <dgm:prSet presAssocID="{9BE1F926-9445-4C00-8BCE-5A7DDBA59C12}" presName="parentText" presStyleLbl="node1" presStyleIdx="2" presStyleCnt="3" custScaleX="118858" custScaleY="268826" custLinFactNeighborX="11438" custLinFactNeighborY="-29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B64FE-9EDB-4998-88C2-CEC7C46881DC}" type="pres">
      <dgm:prSet presAssocID="{9BE1F926-9445-4C00-8BCE-5A7DDBA59C12}" presName="negativeSpace" presStyleCnt="0"/>
      <dgm:spPr/>
    </dgm:pt>
    <dgm:pt modelId="{C8B933CB-55E4-4366-A647-FF0B79F3A8D4}" type="pres">
      <dgm:prSet presAssocID="{9BE1F926-9445-4C00-8BCE-5A7DDBA59C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5DF669-7E2D-4BB3-B9C6-77D0F2ED8D20}" type="presOf" srcId="{9BE1F926-9445-4C00-8BCE-5A7DDBA59C12}" destId="{8F72506A-0C67-48D2-A7AF-6A2FF395FEE0}" srcOrd="0" destOrd="0" presId="urn:microsoft.com/office/officeart/2005/8/layout/list1"/>
    <dgm:cxn modelId="{69482915-D3F6-48D0-A717-36DA966D3537}" type="presOf" srcId="{AB83B8C5-E5E8-4D35-9C67-E0DFEECE650F}" destId="{1F3DAB4D-2561-4FF2-B0D1-D2A894FBED27}" srcOrd="0" destOrd="0" presId="urn:microsoft.com/office/officeart/2005/8/layout/list1"/>
    <dgm:cxn modelId="{C52EBBE6-5433-44A6-8F89-787CFCC9F81A}" type="presOf" srcId="{5E92E551-64FA-4F4E-9401-00AD30AAB3B5}" destId="{A3D4EE71-FC2E-41C2-AF88-CCBF071FB88D}" srcOrd="1" destOrd="0" presId="urn:microsoft.com/office/officeart/2005/8/layout/list1"/>
    <dgm:cxn modelId="{143DB739-C550-44FC-8A89-953D3974C10F}" type="presOf" srcId="{5E92E551-64FA-4F4E-9401-00AD30AAB3B5}" destId="{9E906067-5B29-40A0-90F8-F6F083583881}" srcOrd="0" destOrd="0" presId="urn:microsoft.com/office/officeart/2005/8/layout/list1"/>
    <dgm:cxn modelId="{1F5FEA4D-5C80-4E09-9503-AA53172A4F4A}" type="presOf" srcId="{D1C32300-FBA7-4C2F-B0AB-78E47E214DD8}" destId="{EEC49E78-D283-4BBB-AB06-5080378ACDE8}" srcOrd="0" destOrd="0" presId="urn:microsoft.com/office/officeart/2005/8/layout/list1"/>
    <dgm:cxn modelId="{38A52163-BCB3-49FB-9079-824BE4D5143C}" srcId="{D1C32300-FBA7-4C2F-B0AB-78E47E214DD8}" destId="{9BE1F926-9445-4C00-8BCE-5A7DDBA59C12}" srcOrd="2" destOrd="0" parTransId="{FF0F9539-6BB4-4441-B1D8-8EACCA472A05}" sibTransId="{8CBB2D3C-70B8-4980-99F0-36BA57E2955C}"/>
    <dgm:cxn modelId="{62E07DEA-1FAD-4DC7-8AB4-79372AF8A78C}" type="presOf" srcId="{AB83B8C5-E5E8-4D35-9C67-E0DFEECE650F}" destId="{B18DD0CE-2B86-4186-B1F8-98B983D8CEB8}" srcOrd="1" destOrd="0" presId="urn:microsoft.com/office/officeart/2005/8/layout/list1"/>
    <dgm:cxn modelId="{7CAE047D-8337-4C77-8F0B-E23D4243BBAF}" srcId="{D1C32300-FBA7-4C2F-B0AB-78E47E214DD8}" destId="{AB83B8C5-E5E8-4D35-9C67-E0DFEECE650F}" srcOrd="0" destOrd="0" parTransId="{0DE23C6A-BBBC-479A-96BE-80E9BE320E76}" sibTransId="{F2081E55-07EC-408B-97A0-8BFA5405B61E}"/>
    <dgm:cxn modelId="{5947159C-6AD7-48BF-8133-3BBD81D9E769}" srcId="{D1C32300-FBA7-4C2F-B0AB-78E47E214DD8}" destId="{5E92E551-64FA-4F4E-9401-00AD30AAB3B5}" srcOrd="1" destOrd="0" parTransId="{7F80CBCA-1C56-482D-858A-15BE9C60CDC1}" sibTransId="{FD3823A0-3F04-453D-B8C3-53DA358FA1C7}"/>
    <dgm:cxn modelId="{1561BBB7-0554-4F37-A23B-36FAD1272E11}" type="presOf" srcId="{9BE1F926-9445-4C00-8BCE-5A7DDBA59C12}" destId="{2DD7E3EE-CE16-4B9E-91AE-C6BB8880B78F}" srcOrd="1" destOrd="0" presId="urn:microsoft.com/office/officeart/2005/8/layout/list1"/>
    <dgm:cxn modelId="{8758FB4D-CA63-49AF-BC59-3B1F93E1D40F}" type="presParOf" srcId="{EEC49E78-D283-4BBB-AB06-5080378ACDE8}" destId="{C9968C1B-9350-4D5F-AE0F-CB2140DF5823}" srcOrd="0" destOrd="0" presId="urn:microsoft.com/office/officeart/2005/8/layout/list1"/>
    <dgm:cxn modelId="{E3704381-58A7-4737-AB14-6C7EB5570044}" type="presParOf" srcId="{C9968C1B-9350-4D5F-AE0F-CB2140DF5823}" destId="{1F3DAB4D-2561-4FF2-B0D1-D2A894FBED27}" srcOrd="0" destOrd="0" presId="urn:microsoft.com/office/officeart/2005/8/layout/list1"/>
    <dgm:cxn modelId="{DF337E53-84FD-49BC-8EE7-1787E96FE8E7}" type="presParOf" srcId="{C9968C1B-9350-4D5F-AE0F-CB2140DF5823}" destId="{B18DD0CE-2B86-4186-B1F8-98B983D8CEB8}" srcOrd="1" destOrd="0" presId="urn:microsoft.com/office/officeart/2005/8/layout/list1"/>
    <dgm:cxn modelId="{3D1BACC5-898C-4DD8-A720-09F54D03B1F6}" type="presParOf" srcId="{EEC49E78-D283-4BBB-AB06-5080378ACDE8}" destId="{75F78388-8BFF-4DA4-A8D5-86414B892070}" srcOrd="1" destOrd="0" presId="urn:microsoft.com/office/officeart/2005/8/layout/list1"/>
    <dgm:cxn modelId="{16CBD68A-7FEF-4666-9DCC-F3075047BA6F}" type="presParOf" srcId="{EEC49E78-D283-4BBB-AB06-5080378ACDE8}" destId="{87AE530A-CFDA-43DF-BCFB-172B5CA95197}" srcOrd="2" destOrd="0" presId="urn:microsoft.com/office/officeart/2005/8/layout/list1"/>
    <dgm:cxn modelId="{0AE69538-1B8B-455A-B31A-C4617E8A336B}" type="presParOf" srcId="{EEC49E78-D283-4BBB-AB06-5080378ACDE8}" destId="{61ACFCA7-2F7D-418D-B89F-EEBDCC1C2CB0}" srcOrd="3" destOrd="0" presId="urn:microsoft.com/office/officeart/2005/8/layout/list1"/>
    <dgm:cxn modelId="{6DD9E035-809E-4F3C-B7C0-EDD60A1436FF}" type="presParOf" srcId="{EEC49E78-D283-4BBB-AB06-5080378ACDE8}" destId="{70E739F8-7E9F-4EDA-94F4-77A3E8DCCF13}" srcOrd="4" destOrd="0" presId="urn:microsoft.com/office/officeart/2005/8/layout/list1"/>
    <dgm:cxn modelId="{B00B791D-2396-4A8B-B2C1-A26EBE9EE6AA}" type="presParOf" srcId="{70E739F8-7E9F-4EDA-94F4-77A3E8DCCF13}" destId="{9E906067-5B29-40A0-90F8-F6F083583881}" srcOrd="0" destOrd="0" presId="urn:microsoft.com/office/officeart/2005/8/layout/list1"/>
    <dgm:cxn modelId="{211298D7-C9CE-4D84-84C5-5B3B3C769D5B}" type="presParOf" srcId="{70E739F8-7E9F-4EDA-94F4-77A3E8DCCF13}" destId="{A3D4EE71-FC2E-41C2-AF88-CCBF071FB88D}" srcOrd="1" destOrd="0" presId="urn:microsoft.com/office/officeart/2005/8/layout/list1"/>
    <dgm:cxn modelId="{466CCE7A-5F3E-4461-AB66-527ED3385A63}" type="presParOf" srcId="{EEC49E78-D283-4BBB-AB06-5080378ACDE8}" destId="{81F0BD50-A406-4332-8CB6-54B8A1CDA907}" srcOrd="5" destOrd="0" presId="urn:microsoft.com/office/officeart/2005/8/layout/list1"/>
    <dgm:cxn modelId="{FD9E411A-40D0-490E-AB4E-F8DB509B6623}" type="presParOf" srcId="{EEC49E78-D283-4BBB-AB06-5080378ACDE8}" destId="{5C5ED2A4-7CE4-47B8-B838-447911D08CD1}" srcOrd="6" destOrd="0" presId="urn:microsoft.com/office/officeart/2005/8/layout/list1"/>
    <dgm:cxn modelId="{1D864A33-09A1-4DBE-84A3-0ADBA434C5C2}" type="presParOf" srcId="{EEC49E78-D283-4BBB-AB06-5080378ACDE8}" destId="{44273BB9-0595-4BAB-8D40-3078D2D839E4}" srcOrd="7" destOrd="0" presId="urn:microsoft.com/office/officeart/2005/8/layout/list1"/>
    <dgm:cxn modelId="{C1404E6A-2167-45FF-A988-75AF330ACEC3}" type="presParOf" srcId="{EEC49E78-D283-4BBB-AB06-5080378ACDE8}" destId="{9A4AC0DE-BD25-46C9-A081-F2BEC16130C4}" srcOrd="8" destOrd="0" presId="urn:microsoft.com/office/officeart/2005/8/layout/list1"/>
    <dgm:cxn modelId="{C615AE42-D200-4E13-A5E8-8D8A09D61122}" type="presParOf" srcId="{9A4AC0DE-BD25-46C9-A081-F2BEC16130C4}" destId="{8F72506A-0C67-48D2-A7AF-6A2FF395FEE0}" srcOrd="0" destOrd="0" presId="urn:microsoft.com/office/officeart/2005/8/layout/list1"/>
    <dgm:cxn modelId="{C45F5B8F-F816-4945-A902-7856D2C7B5FA}" type="presParOf" srcId="{9A4AC0DE-BD25-46C9-A081-F2BEC16130C4}" destId="{2DD7E3EE-CE16-4B9E-91AE-C6BB8880B78F}" srcOrd="1" destOrd="0" presId="urn:microsoft.com/office/officeart/2005/8/layout/list1"/>
    <dgm:cxn modelId="{C6F22081-882C-474D-A4D7-E51790E8C129}" type="presParOf" srcId="{EEC49E78-D283-4BBB-AB06-5080378ACDE8}" destId="{CC2B64FE-9EDB-4998-88C2-CEC7C46881DC}" srcOrd="9" destOrd="0" presId="urn:microsoft.com/office/officeart/2005/8/layout/list1"/>
    <dgm:cxn modelId="{F60B810A-85D1-4529-84B8-072DDA7AA4EF}" type="presParOf" srcId="{EEC49E78-D283-4BBB-AB06-5080378ACDE8}" destId="{C8B933CB-55E4-4366-A647-FF0B79F3A8D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7F869C-B72C-4B8A-8AA8-4AC0E96212D6}" type="doc">
      <dgm:prSet loTypeId="urn:microsoft.com/office/officeart/2005/8/layout/pyramid2" loCatId="pyramid" qsTypeId="urn:microsoft.com/office/officeart/2005/8/quickstyle/simple1" qsCatId="simple" csTypeId="urn:microsoft.com/office/officeart/2005/8/colors/accent1_4" csCatId="accent1" phldr="1"/>
      <dgm:spPr/>
    </dgm:pt>
    <dgm:pt modelId="{975AF0C5-860E-4FE5-8369-3BEE2B8F66DE}">
      <dgm:prSet phldrT="[Текст]" custT="1"/>
      <dgm:spPr>
        <a:solidFill>
          <a:srgbClr val="FFC000">
            <a:alpha val="90000"/>
          </a:srgbClr>
        </a:solidFill>
        <a:ln w="38100">
          <a:solidFill>
            <a:srgbClr val="0070C0"/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600" b="1" dirty="0" smtClean="0">
              <a:solidFill>
                <a:srgbClr val="641054"/>
              </a:solidFill>
            </a:rPr>
            <a:t>Сохранение и развитие материально-технической базы дошкольного образования – </a:t>
          </a:r>
          <a:r>
            <a:rPr lang="ru-RU" sz="2000" b="1" dirty="0" smtClean="0">
              <a:solidFill>
                <a:srgbClr val="641054"/>
              </a:solidFill>
            </a:rPr>
            <a:t>148,7</a:t>
          </a:r>
          <a:r>
            <a:rPr lang="ru-RU" sz="1600" b="1" dirty="0" smtClean="0">
              <a:solidFill>
                <a:srgbClr val="641054"/>
              </a:solidFill>
            </a:rPr>
            <a:t> млн. руб.</a:t>
          </a:r>
          <a:endParaRPr lang="ru-RU" sz="1600" b="1" dirty="0">
            <a:solidFill>
              <a:srgbClr val="641054"/>
            </a:solidFill>
          </a:endParaRPr>
        </a:p>
      </dgm:t>
    </dgm:pt>
    <dgm:pt modelId="{1309A142-EA47-4E64-B87E-C9DF5F83E3C1}" type="parTrans" cxnId="{8FBE9288-76E7-4C4A-A3CE-3E88E13C74AE}">
      <dgm:prSet/>
      <dgm:spPr/>
      <dgm:t>
        <a:bodyPr/>
        <a:lstStyle/>
        <a:p>
          <a:endParaRPr lang="ru-RU"/>
        </a:p>
      </dgm:t>
    </dgm:pt>
    <dgm:pt modelId="{D99CD24F-43D1-4E4C-A8A4-4573C04D3AC2}" type="sibTrans" cxnId="{8FBE9288-76E7-4C4A-A3CE-3E88E13C74AE}">
      <dgm:prSet/>
      <dgm:spPr/>
      <dgm:t>
        <a:bodyPr/>
        <a:lstStyle/>
        <a:p>
          <a:endParaRPr lang="ru-RU"/>
        </a:p>
      </dgm:t>
    </dgm:pt>
    <dgm:pt modelId="{77A3AB26-B370-4F19-856D-A634ED10F18E}">
      <dgm:prSet phldrT="[Текст]" custT="1"/>
      <dgm:spPr>
        <a:solidFill>
          <a:srgbClr val="FFC000">
            <a:alpha val="90000"/>
          </a:srgbClr>
        </a:solidFill>
        <a:ln w="38100">
          <a:solidFill>
            <a:schemeClr val="accent2">
              <a:lumMod val="75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600" b="1" dirty="0" smtClean="0">
              <a:solidFill>
                <a:srgbClr val="641054"/>
              </a:solidFill>
            </a:rPr>
            <a:t>Сохранение и развитие материально-технической базы общего и дополнительного образования – </a:t>
          </a:r>
          <a:r>
            <a:rPr lang="ru-RU" sz="2000" b="1" dirty="0" smtClean="0">
              <a:solidFill>
                <a:srgbClr val="641054"/>
              </a:solidFill>
            </a:rPr>
            <a:t>17,2 </a:t>
          </a:r>
          <a:r>
            <a:rPr lang="ru-RU" sz="1800" b="1" dirty="0" smtClean="0">
              <a:solidFill>
                <a:srgbClr val="641054"/>
              </a:solidFill>
            </a:rPr>
            <a:t>млн. руб.</a:t>
          </a:r>
          <a:endParaRPr lang="ru-RU" sz="1600" b="1" dirty="0" smtClean="0">
            <a:solidFill>
              <a:srgbClr val="641054"/>
            </a:solidFill>
          </a:endParaRPr>
        </a:p>
      </dgm:t>
    </dgm:pt>
    <dgm:pt modelId="{6602E08E-ABF7-4A5B-B354-4291A9991AEF}" type="parTrans" cxnId="{29C923DF-CC49-434F-B0BC-1DFFD1CF3D89}">
      <dgm:prSet/>
      <dgm:spPr/>
      <dgm:t>
        <a:bodyPr/>
        <a:lstStyle/>
        <a:p>
          <a:endParaRPr lang="ru-RU"/>
        </a:p>
      </dgm:t>
    </dgm:pt>
    <dgm:pt modelId="{35C63423-443C-4728-9980-53A5D3020515}" type="sibTrans" cxnId="{29C923DF-CC49-434F-B0BC-1DFFD1CF3D89}">
      <dgm:prSet/>
      <dgm:spPr/>
      <dgm:t>
        <a:bodyPr/>
        <a:lstStyle/>
        <a:p>
          <a:endParaRPr lang="ru-RU"/>
        </a:p>
      </dgm:t>
    </dgm:pt>
    <dgm:pt modelId="{DC8879D9-EE6D-4106-9EC3-F27F789B8E2F}" type="pres">
      <dgm:prSet presAssocID="{CF7F869C-B72C-4B8A-8AA8-4AC0E96212D6}" presName="compositeShape" presStyleCnt="0">
        <dgm:presLayoutVars>
          <dgm:dir/>
          <dgm:resizeHandles/>
        </dgm:presLayoutVars>
      </dgm:prSet>
      <dgm:spPr/>
    </dgm:pt>
    <dgm:pt modelId="{F81FE45F-D3DD-4E02-8423-8D8E00C28DE9}" type="pres">
      <dgm:prSet presAssocID="{CF7F869C-B72C-4B8A-8AA8-4AC0E96212D6}" presName="pyramid" presStyleLbl="node1" presStyleIdx="0" presStyleCnt="1"/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D2F0CBA-8F92-4777-89AE-C20E4EF64E5A}" type="pres">
      <dgm:prSet presAssocID="{CF7F869C-B72C-4B8A-8AA8-4AC0E96212D6}" presName="theList" presStyleCnt="0"/>
      <dgm:spPr/>
    </dgm:pt>
    <dgm:pt modelId="{4B1C97D5-0906-4CEB-893A-5A142406D143}" type="pres">
      <dgm:prSet presAssocID="{975AF0C5-860E-4FE5-8369-3BEE2B8F66DE}" presName="aNode" presStyleLbl="fgAcc1" presStyleIdx="0" presStyleCnt="2" custScaleY="166861" custLinFactNeighborX="817" custLinFactNeighborY="7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721A5-2E45-4D59-9338-16F5761AFBDF}" type="pres">
      <dgm:prSet presAssocID="{975AF0C5-860E-4FE5-8369-3BEE2B8F66DE}" presName="aSpace" presStyleCnt="0"/>
      <dgm:spPr/>
    </dgm:pt>
    <dgm:pt modelId="{235606EA-C2E3-43B0-9173-414FD5B4DBC8}" type="pres">
      <dgm:prSet presAssocID="{77A3AB26-B370-4F19-856D-A634ED10F18E}" presName="aNode" presStyleLbl="fgAcc1" presStyleIdx="1" presStyleCnt="2" custScaleY="171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D3165-6829-46C4-953C-C701D50A290A}" type="pres">
      <dgm:prSet presAssocID="{77A3AB26-B370-4F19-856D-A634ED10F18E}" presName="aSpace" presStyleCnt="0"/>
      <dgm:spPr/>
    </dgm:pt>
  </dgm:ptLst>
  <dgm:cxnLst>
    <dgm:cxn modelId="{29C923DF-CC49-434F-B0BC-1DFFD1CF3D89}" srcId="{CF7F869C-B72C-4B8A-8AA8-4AC0E96212D6}" destId="{77A3AB26-B370-4F19-856D-A634ED10F18E}" srcOrd="1" destOrd="0" parTransId="{6602E08E-ABF7-4A5B-B354-4291A9991AEF}" sibTransId="{35C63423-443C-4728-9980-53A5D3020515}"/>
    <dgm:cxn modelId="{698305B7-4FFC-466C-B79C-043C47348ECA}" type="presOf" srcId="{CF7F869C-B72C-4B8A-8AA8-4AC0E96212D6}" destId="{DC8879D9-EE6D-4106-9EC3-F27F789B8E2F}" srcOrd="0" destOrd="0" presId="urn:microsoft.com/office/officeart/2005/8/layout/pyramid2"/>
    <dgm:cxn modelId="{8FBE9288-76E7-4C4A-A3CE-3E88E13C74AE}" srcId="{CF7F869C-B72C-4B8A-8AA8-4AC0E96212D6}" destId="{975AF0C5-860E-4FE5-8369-3BEE2B8F66DE}" srcOrd="0" destOrd="0" parTransId="{1309A142-EA47-4E64-B87E-C9DF5F83E3C1}" sibTransId="{D99CD24F-43D1-4E4C-A8A4-4573C04D3AC2}"/>
    <dgm:cxn modelId="{4CE84D61-022A-4158-BDCE-31EFFD84E782}" type="presOf" srcId="{77A3AB26-B370-4F19-856D-A634ED10F18E}" destId="{235606EA-C2E3-43B0-9173-414FD5B4DBC8}" srcOrd="0" destOrd="0" presId="urn:microsoft.com/office/officeart/2005/8/layout/pyramid2"/>
    <dgm:cxn modelId="{5BBD95C8-6860-49BC-A04E-788C942BD72C}" type="presOf" srcId="{975AF0C5-860E-4FE5-8369-3BEE2B8F66DE}" destId="{4B1C97D5-0906-4CEB-893A-5A142406D143}" srcOrd="0" destOrd="0" presId="urn:microsoft.com/office/officeart/2005/8/layout/pyramid2"/>
    <dgm:cxn modelId="{EC4A655E-5A1D-4F1B-BA47-1210736C2F7E}" type="presParOf" srcId="{DC8879D9-EE6D-4106-9EC3-F27F789B8E2F}" destId="{F81FE45F-D3DD-4E02-8423-8D8E00C28DE9}" srcOrd="0" destOrd="0" presId="urn:microsoft.com/office/officeart/2005/8/layout/pyramid2"/>
    <dgm:cxn modelId="{A4CCDAC7-F09C-4921-AC86-17C4630603AE}" type="presParOf" srcId="{DC8879D9-EE6D-4106-9EC3-F27F789B8E2F}" destId="{ED2F0CBA-8F92-4777-89AE-C20E4EF64E5A}" srcOrd="1" destOrd="0" presId="urn:microsoft.com/office/officeart/2005/8/layout/pyramid2"/>
    <dgm:cxn modelId="{8CC45C2F-9975-406B-AD8A-EF1035B75CEB}" type="presParOf" srcId="{ED2F0CBA-8F92-4777-89AE-C20E4EF64E5A}" destId="{4B1C97D5-0906-4CEB-893A-5A142406D143}" srcOrd="0" destOrd="0" presId="urn:microsoft.com/office/officeart/2005/8/layout/pyramid2"/>
    <dgm:cxn modelId="{507403CC-4C3B-4429-ACFE-F24C36142871}" type="presParOf" srcId="{ED2F0CBA-8F92-4777-89AE-C20E4EF64E5A}" destId="{4D6721A5-2E45-4D59-9338-16F5761AFBDF}" srcOrd="1" destOrd="0" presId="urn:microsoft.com/office/officeart/2005/8/layout/pyramid2"/>
    <dgm:cxn modelId="{6AD5F708-1F35-4FA3-90EC-6A15F8C720BE}" type="presParOf" srcId="{ED2F0CBA-8F92-4777-89AE-C20E4EF64E5A}" destId="{235606EA-C2E3-43B0-9173-414FD5B4DBC8}" srcOrd="2" destOrd="0" presId="urn:microsoft.com/office/officeart/2005/8/layout/pyramid2"/>
    <dgm:cxn modelId="{78484188-5826-43AC-A6C2-FA25E0A9C8E7}" type="presParOf" srcId="{ED2F0CBA-8F92-4777-89AE-C20E4EF64E5A}" destId="{23DD3165-6829-46C4-953C-C701D50A290A}" srcOrd="3" destOrd="0" presId="urn:microsoft.com/office/officeart/2005/8/layout/pyramid2"/>
  </dgm:cxnLst>
  <dgm:bg>
    <a:effectLst>
      <a:glow rad="228600">
        <a:schemeClr val="accent6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161E43-7D75-490B-8B7A-A1A1C124D16F}">
      <dsp:nvSpPr>
        <dsp:cNvPr id="0" name=""/>
        <dsp:cNvSpPr/>
      </dsp:nvSpPr>
      <dsp:spPr>
        <a:xfrm rot="5400000">
          <a:off x="6729665" y="-3147981"/>
          <a:ext cx="906974" cy="743311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solidFill>
                <a:schemeClr val="tx2">
                  <a:lumMod val="50000"/>
                </a:schemeClr>
              </a:solidFill>
            </a:rPr>
            <a:t>ЕСТЕСТВЕННЫЙ ПРИРОСТ                      («-» убыль)</a:t>
          </a:r>
          <a:endParaRPr lang="ru-RU" sz="27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6729665" y="-3147981"/>
        <a:ext cx="906974" cy="7433116"/>
      </dsp:txXfrm>
    </dsp:sp>
    <dsp:sp modelId="{F5D66B16-2997-4603-B378-44053DA7E8B0}">
      <dsp:nvSpPr>
        <dsp:cNvPr id="0" name=""/>
        <dsp:cNvSpPr/>
      </dsp:nvSpPr>
      <dsp:spPr>
        <a:xfrm>
          <a:off x="732624" y="9755"/>
          <a:ext cx="2770540" cy="113371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>
              <a:solidFill>
                <a:schemeClr val="accent1">
                  <a:lumMod val="75000"/>
                </a:schemeClr>
              </a:solidFill>
            </a:rPr>
            <a:t>-122</a:t>
          </a:r>
        </a:p>
      </dsp:txBody>
      <dsp:txXfrm>
        <a:off x="732624" y="9755"/>
        <a:ext cx="2770540" cy="1133718"/>
      </dsp:txXfrm>
    </dsp:sp>
    <dsp:sp modelId="{E9D6EFEF-EC07-49F1-8E20-2C20BCA0E2C4}">
      <dsp:nvSpPr>
        <dsp:cNvPr id="0" name=""/>
        <dsp:cNvSpPr/>
      </dsp:nvSpPr>
      <dsp:spPr>
        <a:xfrm rot="5400000">
          <a:off x="6748145" y="-1957576"/>
          <a:ext cx="906974" cy="743311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solidFill>
                <a:schemeClr val="tx2">
                  <a:lumMod val="50000"/>
                </a:schemeClr>
              </a:solidFill>
            </a:rPr>
            <a:t>ЧИСЛЕННОСТЬ НАСЕЛЕНИЯ</a:t>
          </a:r>
          <a:endParaRPr lang="ru-RU" sz="27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6748145" y="-1957576"/>
        <a:ext cx="906974" cy="7433116"/>
      </dsp:txXfrm>
    </dsp:sp>
    <dsp:sp modelId="{A6D39F3F-AE1B-4CFE-BEB6-4B139068B66F}">
      <dsp:nvSpPr>
        <dsp:cNvPr id="0" name=""/>
        <dsp:cNvSpPr/>
      </dsp:nvSpPr>
      <dsp:spPr>
        <a:xfrm>
          <a:off x="696053" y="1192122"/>
          <a:ext cx="2789021" cy="113371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>
              <a:solidFill>
                <a:schemeClr val="accent1">
                  <a:lumMod val="75000"/>
                </a:schemeClr>
              </a:solidFill>
            </a:rPr>
            <a:t>50855</a:t>
          </a:r>
          <a:endParaRPr lang="ru-RU" sz="58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96053" y="1192122"/>
        <a:ext cx="2789021" cy="1133718"/>
      </dsp:txXfrm>
    </dsp:sp>
    <dsp:sp modelId="{2AC1A0E1-1AA9-49CA-B6B4-71C1CCD5C7A3}">
      <dsp:nvSpPr>
        <dsp:cNvPr id="0" name=""/>
        <dsp:cNvSpPr/>
      </dsp:nvSpPr>
      <dsp:spPr>
        <a:xfrm rot="5400000">
          <a:off x="6738362" y="-767172"/>
          <a:ext cx="906974" cy="743311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8575" cap="flat" cmpd="sng" algn="ctr">
          <a:solidFill>
            <a:schemeClr val="accent1">
              <a:lumMod val="7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b="1" kern="1200" dirty="0" smtClean="0">
              <a:solidFill>
                <a:schemeClr val="tx2">
                  <a:lumMod val="50000"/>
                </a:schemeClr>
              </a:solidFill>
            </a:rPr>
            <a:t>МИГРАЦИОННЫЙ ПРИРОСТ                    («-» убыль)</a:t>
          </a:r>
          <a:endParaRPr lang="ru-RU" sz="2700" b="1" kern="1200" dirty="0">
            <a:solidFill>
              <a:schemeClr val="tx2">
                <a:lumMod val="50000"/>
              </a:schemeClr>
            </a:solidFill>
          </a:endParaRPr>
        </a:p>
      </dsp:txBody>
      <dsp:txXfrm rot="5400000">
        <a:off x="6738362" y="-767172"/>
        <a:ext cx="906974" cy="7433116"/>
      </dsp:txXfrm>
    </dsp:sp>
    <dsp:sp modelId="{5931BF0B-E331-4C08-9D33-CADCA1BFDCEA}">
      <dsp:nvSpPr>
        <dsp:cNvPr id="0" name=""/>
        <dsp:cNvSpPr/>
      </dsp:nvSpPr>
      <dsp:spPr>
        <a:xfrm>
          <a:off x="696053" y="2382526"/>
          <a:ext cx="2779237" cy="113371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110490" rIns="220980" bIns="11049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800" kern="1200" dirty="0" smtClean="0">
              <a:solidFill>
                <a:schemeClr val="accent1">
                  <a:lumMod val="75000"/>
                </a:schemeClr>
              </a:solidFill>
            </a:rPr>
            <a:t>150</a:t>
          </a:r>
          <a:endParaRPr lang="ru-RU" sz="58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96053" y="2382526"/>
        <a:ext cx="2779237" cy="113371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ACAC97-D4EC-4530-A06C-3BC4A98E7A2D}">
      <dsp:nvSpPr>
        <dsp:cNvPr id="0" name=""/>
        <dsp:cNvSpPr/>
      </dsp:nvSpPr>
      <dsp:spPr>
        <a:xfrm>
          <a:off x="717374" y="0"/>
          <a:ext cx="3962399" cy="39623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6B671-1F80-4670-91A2-812665B09778}">
      <dsp:nvSpPr>
        <dsp:cNvPr id="0" name=""/>
        <dsp:cNvSpPr/>
      </dsp:nvSpPr>
      <dsp:spPr>
        <a:xfrm>
          <a:off x="2653283" y="939659"/>
          <a:ext cx="2575560" cy="1686841"/>
        </a:xfrm>
        <a:prstGeom prst="round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Развитие объектов физической культуры и спорта – 23,3 млн.руб.</a:t>
          </a:r>
          <a:endParaRPr lang="ru-RU" sz="2000" b="1" kern="1200" dirty="0"/>
        </a:p>
      </dsp:txBody>
      <dsp:txXfrm>
        <a:off x="2653283" y="939659"/>
        <a:ext cx="2575560" cy="16868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4F0057-4A0B-4F6D-825E-5DC08FF8BFFF}">
      <dsp:nvSpPr>
        <dsp:cNvPr id="0" name=""/>
        <dsp:cNvSpPr/>
      </dsp:nvSpPr>
      <dsp:spPr>
        <a:xfrm rot="5400000">
          <a:off x="-108842" y="335425"/>
          <a:ext cx="1890170" cy="16724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5400000">
        <a:off x="-108842" y="335425"/>
        <a:ext cx="1890170" cy="1672484"/>
      </dsp:txXfrm>
    </dsp:sp>
    <dsp:sp modelId="{90F71734-9BA5-4AF9-AD28-219E2A5F357A}">
      <dsp:nvSpPr>
        <dsp:cNvPr id="0" name=""/>
        <dsp:cNvSpPr/>
      </dsp:nvSpPr>
      <dsp:spPr>
        <a:xfrm rot="5400000">
          <a:off x="3625891" y="-1726824"/>
          <a:ext cx="1553021" cy="54598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i="1" kern="1200" dirty="0" smtClean="0"/>
            <a:t>Высокая долговая устойчивость</a:t>
          </a:r>
          <a:endParaRPr lang="ru-RU" sz="2600" b="1" i="1" kern="1200" dirty="0"/>
        </a:p>
      </dsp:txBody>
      <dsp:txXfrm rot="5400000">
        <a:off x="3625891" y="-1726824"/>
        <a:ext cx="1553021" cy="5459835"/>
      </dsp:txXfrm>
    </dsp:sp>
    <dsp:sp modelId="{A7C88445-B3DB-488A-9D43-E9CC16227FA1}">
      <dsp:nvSpPr>
        <dsp:cNvPr id="0" name=""/>
        <dsp:cNvSpPr/>
      </dsp:nvSpPr>
      <dsp:spPr>
        <a:xfrm rot="5400000">
          <a:off x="-157058" y="1954704"/>
          <a:ext cx="1986601" cy="16724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5400000">
        <a:off x="-157058" y="1954704"/>
        <a:ext cx="1986601" cy="1672484"/>
      </dsp:txXfrm>
    </dsp:sp>
    <dsp:sp modelId="{450DFE4C-7264-488A-9BA6-71679883C721}">
      <dsp:nvSpPr>
        <dsp:cNvPr id="0" name=""/>
        <dsp:cNvSpPr/>
      </dsp:nvSpPr>
      <dsp:spPr>
        <a:xfrm rot="5400000">
          <a:off x="3625891" y="-155760"/>
          <a:ext cx="1553021" cy="54598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i="1" kern="1200" dirty="0" smtClean="0"/>
            <a:t>Надлежащее качество управления муниципальными финансами</a:t>
          </a:r>
          <a:endParaRPr lang="ru-RU" sz="2600" b="1" i="1" kern="1200" dirty="0"/>
        </a:p>
      </dsp:txBody>
      <dsp:txXfrm rot="5400000">
        <a:off x="3625891" y="-155760"/>
        <a:ext cx="1553021" cy="54598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B6DA87-C591-432F-91C0-3BE4F3DF4071}">
      <dsp:nvSpPr>
        <dsp:cNvPr id="0" name=""/>
        <dsp:cNvSpPr/>
      </dsp:nvSpPr>
      <dsp:spPr>
        <a:xfrm>
          <a:off x="1183255" y="2306"/>
          <a:ext cx="10159358" cy="495670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глава Бокситогорского муниципального района;</a:t>
          </a:r>
          <a:endParaRPr lang="ru-RU" sz="2000" b="0" i="0" kern="1200" baseline="0" dirty="0"/>
        </a:p>
      </dsp:txBody>
      <dsp:txXfrm>
        <a:off x="1183255" y="2306"/>
        <a:ext cx="10159358" cy="495670"/>
      </dsp:txXfrm>
    </dsp:sp>
    <dsp:sp modelId="{330504B3-108F-4DB9-92A2-E51CE2B3FC7C}">
      <dsp:nvSpPr>
        <dsp:cNvPr id="0" name=""/>
        <dsp:cNvSpPr/>
      </dsp:nvSpPr>
      <dsp:spPr>
        <a:xfrm>
          <a:off x="1183255" y="524143"/>
          <a:ext cx="10189059" cy="523327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совет депутатов Бокситогорского муниципального района;</a:t>
          </a:r>
          <a:endParaRPr lang="ru-RU" sz="2000" b="0" i="0" kern="1200" baseline="0" dirty="0"/>
        </a:p>
      </dsp:txBody>
      <dsp:txXfrm>
        <a:off x="1183255" y="524143"/>
        <a:ext cx="10189059" cy="523327"/>
      </dsp:txXfrm>
    </dsp:sp>
    <dsp:sp modelId="{53D0EC01-2B0A-43D2-B864-A823197D000A}">
      <dsp:nvSpPr>
        <dsp:cNvPr id="0" name=""/>
        <dsp:cNvSpPr/>
      </dsp:nvSpPr>
      <dsp:spPr>
        <a:xfrm>
          <a:off x="1183255" y="1068781"/>
          <a:ext cx="10207225" cy="441013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администрация  Бокситогорского муниципального района;</a:t>
          </a:r>
          <a:endParaRPr lang="ru-RU" sz="2000" b="0" i="0" kern="1200" baseline="0" dirty="0"/>
        </a:p>
      </dsp:txBody>
      <dsp:txXfrm>
        <a:off x="1183255" y="1068781"/>
        <a:ext cx="10207225" cy="441013"/>
      </dsp:txXfrm>
    </dsp:sp>
    <dsp:sp modelId="{0A39906B-0C1F-4C75-A16F-5BF52AAF3D5F}">
      <dsp:nvSpPr>
        <dsp:cNvPr id="0" name=""/>
        <dsp:cNvSpPr/>
      </dsp:nvSpPr>
      <dsp:spPr>
        <a:xfrm>
          <a:off x="1183255" y="1540817"/>
          <a:ext cx="10204000" cy="480095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комитет финансов администрации Бокситогорского муниципального района;</a:t>
          </a:r>
          <a:endParaRPr lang="ru-RU" sz="2000" b="0" i="0" kern="1200" baseline="0" dirty="0"/>
        </a:p>
      </dsp:txBody>
      <dsp:txXfrm>
        <a:off x="1183255" y="1540817"/>
        <a:ext cx="10204000" cy="480095"/>
      </dsp:txXfrm>
    </dsp:sp>
    <dsp:sp modelId="{FA46D594-745E-41AB-B9FE-20C6286D8336}">
      <dsp:nvSpPr>
        <dsp:cNvPr id="0" name=""/>
        <dsp:cNvSpPr/>
      </dsp:nvSpPr>
      <dsp:spPr>
        <a:xfrm>
          <a:off x="1183255" y="2047079"/>
          <a:ext cx="10216353" cy="523327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органы муниципального финансового контроля Бокситогорского муниципального района;</a:t>
          </a:r>
          <a:endParaRPr lang="ru-RU" sz="2000" b="0" i="0" kern="1200" baseline="0" dirty="0"/>
        </a:p>
      </dsp:txBody>
      <dsp:txXfrm>
        <a:off x="1183255" y="2047079"/>
        <a:ext cx="10216353" cy="523327"/>
      </dsp:txXfrm>
    </dsp:sp>
    <dsp:sp modelId="{C90A9AE2-1B33-474A-969D-A30C4DD132F4}">
      <dsp:nvSpPr>
        <dsp:cNvPr id="0" name=""/>
        <dsp:cNvSpPr/>
      </dsp:nvSpPr>
      <dsp:spPr>
        <a:xfrm>
          <a:off x="1183255" y="2596574"/>
          <a:ext cx="10231294" cy="515514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главные распорядители (распорядители) бюджетных средств;</a:t>
          </a:r>
          <a:endParaRPr lang="ru-RU" sz="2000" b="0" i="0" kern="1200" baseline="0" dirty="0"/>
        </a:p>
      </dsp:txBody>
      <dsp:txXfrm>
        <a:off x="1183255" y="2596574"/>
        <a:ext cx="10231294" cy="515514"/>
      </dsp:txXfrm>
    </dsp:sp>
    <dsp:sp modelId="{7C74DC21-E656-4318-ABEA-80CFDDBB3781}">
      <dsp:nvSpPr>
        <dsp:cNvPr id="0" name=""/>
        <dsp:cNvSpPr/>
      </dsp:nvSpPr>
      <dsp:spPr>
        <a:xfrm>
          <a:off x="1183255" y="3138255"/>
          <a:ext cx="10231294" cy="505367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главные администраторы (администраторы) доходов бюджета;</a:t>
          </a:r>
          <a:endParaRPr lang="ru-RU" sz="2000" b="0" i="0" kern="1200" baseline="0" dirty="0"/>
        </a:p>
      </dsp:txBody>
      <dsp:txXfrm>
        <a:off x="1183255" y="3138255"/>
        <a:ext cx="10231294" cy="505367"/>
      </dsp:txXfrm>
    </dsp:sp>
    <dsp:sp modelId="{5CCA0D6E-3C14-4D00-A7E1-17167A30AA00}">
      <dsp:nvSpPr>
        <dsp:cNvPr id="0" name=""/>
        <dsp:cNvSpPr/>
      </dsp:nvSpPr>
      <dsp:spPr>
        <a:xfrm>
          <a:off x="1183255" y="3669789"/>
          <a:ext cx="10221303" cy="626172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главные администраторы (администраторы) источников финансирования дефицита бюджета;</a:t>
          </a:r>
          <a:endParaRPr lang="ru-RU" sz="2000" b="0" i="0" kern="1200" baseline="0" dirty="0"/>
        </a:p>
      </dsp:txBody>
      <dsp:txXfrm>
        <a:off x="1183255" y="3669789"/>
        <a:ext cx="10221303" cy="626172"/>
      </dsp:txXfrm>
    </dsp:sp>
    <dsp:sp modelId="{D24CF9AB-383B-4C21-9D05-109D1963E474}">
      <dsp:nvSpPr>
        <dsp:cNvPr id="0" name=""/>
        <dsp:cNvSpPr/>
      </dsp:nvSpPr>
      <dsp:spPr>
        <a:xfrm>
          <a:off x="1183255" y="4322127"/>
          <a:ext cx="10248570" cy="575111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/>
            <a:t>получатели бюджетных средств;</a:t>
          </a:r>
          <a:endParaRPr lang="ru-RU" sz="2000" b="0" i="0" kern="1200" baseline="0" dirty="0"/>
        </a:p>
      </dsp:txBody>
      <dsp:txXfrm>
        <a:off x="1183255" y="4322127"/>
        <a:ext cx="10248570" cy="57511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2D00BA-3C60-4EBA-A6B6-B93EA586F5F8}">
      <dsp:nvSpPr>
        <dsp:cNvPr id="0" name=""/>
        <dsp:cNvSpPr/>
      </dsp:nvSpPr>
      <dsp:spPr>
        <a:xfrm>
          <a:off x="3329071" y="1099"/>
          <a:ext cx="1466849" cy="835818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Рассмотрение проекта бюджета</a:t>
          </a:r>
          <a:endParaRPr lang="ru-RU" sz="1300" b="1" i="1" kern="1200" dirty="0"/>
        </a:p>
      </dsp:txBody>
      <dsp:txXfrm>
        <a:off x="3329071" y="1099"/>
        <a:ext cx="1466849" cy="835818"/>
      </dsp:txXfrm>
    </dsp:sp>
    <dsp:sp modelId="{2779CD9E-7575-42F3-99B8-DDC6B8373BFA}">
      <dsp:nvSpPr>
        <dsp:cNvPr id="0" name=""/>
        <dsp:cNvSpPr/>
      </dsp:nvSpPr>
      <dsp:spPr>
        <a:xfrm>
          <a:off x="2095090" y="419009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2708003" y="144715"/>
              </a:moveTo>
              <a:arcTo wR="1967405" hR="1967405" stAng="17526778" swAng="133379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18D1E-BA12-495A-8165-C1E9A7742567}">
      <dsp:nvSpPr>
        <dsp:cNvPr id="0" name=""/>
        <dsp:cNvSpPr/>
      </dsp:nvSpPr>
      <dsp:spPr>
        <a:xfrm>
          <a:off x="5019643" y="984802"/>
          <a:ext cx="1493350" cy="835818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Утверждение бюджета</a:t>
          </a:r>
          <a:endParaRPr lang="ru-RU" sz="1300" b="1" i="1" kern="1200" dirty="0"/>
        </a:p>
      </dsp:txBody>
      <dsp:txXfrm>
        <a:off x="5019643" y="984802"/>
        <a:ext cx="1493350" cy="835818"/>
      </dsp:txXfrm>
    </dsp:sp>
    <dsp:sp modelId="{25699697-A674-4582-BF04-E636D3A81B7D}">
      <dsp:nvSpPr>
        <dsp:cNvPr id="0" name=""/>
        <dsp:cNvSpPr/>
      </dsp:nvSpPr>
      <dsp:spPr>
        <a:xfrm>
          <a:off x="2134242" y="535960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3816363" y="1295068"/>
              </a:moveTo>
              <a:arcTo wR="1967405" hR="1967405" stAng="20401032" swAng="192481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8BA2E-919B-4646-BF26-1F08EC97B1E3}">
      <dsp:nvSpPr>
        <dsp:cNvPr id="0" name=""/>
        <dsp:cNvSpPr/>
      </dsp:nvSpPr>
      <dsp:spPr>
        <a:xfrm>
          <a:off x="5114017" y="2926518"/>
          <a:ext cx="1484452" cy="835818"/>
        </a:xfrm>
        <a:prstGeom prst="roundRect">
          <a:avLst/>
        </a:prstGeom>
        <a:solidFill>
          <a:srgbClr val="5FCB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Исполнение бюджета</a:t>
          </a:r>
          <a:endParaRPr lang="ru-RU" sz="1300" b="1" i="1" kern="1200" dirty="0"/>
        </a:p>
      </dsp:txBody>
      <dsp:txXfrm>
        <a:off x="5114017" y="2926518"/>
        <a:ext cx="1484452" cy="835818"/>
      </dsp:txXfrm>
    </dsp:sp>
    <dsp:sp modelId="{776E3ABF-0554-43AD-95AD-C713CA271CCE}">
      <dsp:nvSpPr>
        <dsp:cNvPr id="0" name=""/>
        <dsp:cNvSpPr/>
      </dsp:nvSpPr>
      <dsp:spPr>
        <a:xfrm>
          <a:off x="2245273" y="361148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3308511" y="3406890"/>
              </a:moveTo>
              <a:arcTo wR="1967405" hR="1967405" stAng="2821579" swAng="144030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72E11-D313-4D3D-BFD8-FD3486EF6F4B}">
      <dsp:nvSpPr>
        <dsp:cNvPr id="0" name=""/>
        <dsp:cNvSpPr/>
      </dsp:nvSpPr>
      <dsp:spPr>
        <a:xfrm>
          <a:off x="3280702" y="3935910"/>
          <a:ext cx="1563585" cy="835818"/>
        </a:xfrm>
        <a:prstGeom prst="roundRect">
          <a:avLst/>
        </a:prstGeom>
        <a:solidFill>
          <a:srgbClr val="6410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Формирование отчета об исполнении</a:t>
          </a:r>
          <a:endParaRPr lang="ru-RU" sz="1300" b="1" i="1" kern="1200" dirty="0"/>
        </a:p>
      </dsp:txBody>
      <dsp:txXfrm>
        <a:off x="3280702" y="3935910"/>
        <a:ext cx="1563585" cy="835818"/>
      </dsp:txXfrm>
    </dsp:sp>
    <dsp:sp modelId="{4908F649-1D72-4A20-BEDF-7201A0F42834}">
      <dsp:nvSpPr>
        <dsp:cNvPr id="0" name=""/>
        <dsp:cNvSpPr/>
      </dsp:nvSpPr>
      <dsp:spPr>
        <a:xfrm>
          <a:off x="2095090" y="419009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1178990" y="3769927"/>
              </a:moveTo>
              <a:arcTo wR="1967405" hR="1967405" stAng="6817462" swAng="12440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72FBF-1937-43EE-A784-479C91AAA675}">
      <dsp:nvSpPr>
        <dsp:cNvPr id="0" name=""/>
        <dsp:cNvSpPr/>
      </dsp:nvSpPr>
      <dsp:spPr>
        <a:xfrm>
          <a:off x="1615005" y="2952207"/>
          <a:ext cx="1487333" cy="83581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Утверждение отчета об исполнении</a:t>
          </a:r>
          <a:endParaRPr lang="ru-RU" sz="1300" b="1" i="1" kern="1200" dirty="0"/>
        </a:p>
      </dsp:txBody>
      <dsp:txXfrm>
        <a:off x="1615005" y="2952207"/>
        <a:ext cx="1487333" cy="835818"/>
      </dsp:txXfrm>
    </dsp:sp>
    <dsp:sp modelId="{AD82D7DD-4E48-4FCA-BC07-C6D245679AD8}">
      <dsp:nvSpPr>
        <dsp:cNvPr id="0" name=""/>
        <dsp:cNvSpPr/>
      </dsp:nvSpPr>
      <dsp:spPr>
        <a:xfrm>
          <a:off x="2095090" y="419009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79888" y="2522351"/>
              </a:moveTo>
              <a:arcTo wR="1967405" hR="1967405" stAng="9816972" swAng="196605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53088-5913-484E-9157-3E366FA78087}">
      <dsp:nvSpPr>
        <dsp:cNvPr id="0" name=""/>
        <dsp:cNvSpPr/>
      </dsp:nvSpPr>
      <dsp:spPr>
        <a:xfrm>
          <a:off x="1618014" y="984802"/>
          <a:ext cx="1481315" cy="835818"/>
        </a:xfrm>
        <a:prstGeom prst="roundRect">
          <a:avLst/>
        </a:prstGeom>
        <a:solidFill>
          <a:srgbClr val="CAAB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Составление проекта бюджета</a:t>
          </a:r>
          <a:endParaRPr lang="ru-RU" sz="1300" b="1" i="1" kern="1200" dirty="0"/>
        </a:p>
      </dsp:txBody>
      <dsp:txXfrm>
        <a:off x="1618014" y="984802"/>
        <a:ext cx="1481315" cy="835818"/>
      </dsp:txXfrm>
    </dsp:sp>
    <dsp:sp modelId="{B3D89862-8857-4C13-9383-1E9E14AF86DD}">
      <dsp:nvSpPr>
        <dsp:cNvPr id="0" name=""/>
        <dsp:cNvSpPr/>
      </dsp:nvSpPr>
      <dsp:spPr>
        <a:xfrm>
          <a:off x="2095090" y="419009"/>
          <a:ext cx="3934810" cy="3934810"/>
        </a:xfrm>
        <a:custGeom>
          <a:avLst/>
          <a:gdLst/>
          <a:ahLst/>
          <a:cxnLst/>
          <a:rect l="0" t="0" r="0" b="0"/>
          <a:pathLst>
            <a:path>
              <a:moveTo>
                <a:pt x="592287" y="560374"/>
              </a:moveTo>
              <a:arcTo wR="1967405" hR="1967405" stAng="13539432" swAng="133379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72078D-2F5F-470B-926B-B648771BF327}">
      <dsp:nvSpPr>
        <dsp:cNvPr id="0" name=""/>
        <dsp:cNvSpPr/>
      </dsp:nvSpPr>
      <dsp:spPr>
        <a:xfrm>
          <a:off x="-25200" y="-3809"/>
          <a:ext cx="5312666" cy="5327903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B67AE3-A242-47E8-9D46-CD3B3735959D}">
      <dsp:nvSpPr>
        <dsp:cNvPr id="0" name=""/>
        <dsp:cNvSpPr/>
      </dsp:nvSpPr>
      <dsp:spPr>
        <a:xfrm>
          <a:off x="2663952" y="3809"/>
          <a:ext cx="8784335" cy="5327903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     Налоговые доходы </a:t>
          </a:r>
          <a:endParaRPr lang="ru-RU" sz="2400" b="1" i="1" kern="1200" dirty="0"/>
        </a:p>
      </dsp:txBody>
      <dsp:txXfrm>
        <a:off x="2663952" y="3809"/>
        <a:ext cx="4392167" cy="1598374"/>
      </dsp:txXfrm>
    </dsp:sp>
    <dsp:sp modelId="{662502AE-5591-4937-A1C3-EABE982D9CD7}">
      <dsp:nvSpPr>
        <dsp:cNvPr id="0" name=""/>
        <dsp:cNvSpPr/>
      </dsp:nvSpPr>
      <dsp:spPr>
        <a:xfrm>
          <a:off x="907184" y="1602184"/>
          <a:ext cx="3463134" cy="346313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E9659-7387-4450-8833-F6F39C696991}">
      <dsp:nvSpPr>
        <dsp:cNvPr id="0" name=""/>
        <dsp:cNvSpPr/>
      </dsp:nvSpPr>
      <dsp:spPr>
        <a:xfrm>
          <a:off x="2638751" y="1641750"/>
          <a:ext cx="8784335" cy="3384001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smtClean="0"/>
            <a:t>    Неналоговые доходы</a:t>
          </a:r>
          <a:endParaRPr lang="ru-RU" sz="2400" b="1" i="1" kern="1200" dirty="0"/>
        </a:p>
      </dsp:txBody>
      <dsp:txXfrm>
        <a:off x="2638751" y="1641750"/>
        <a:ext cx="4392167" cy="1561846"/>
      </dsp:txXfrm>
    </dsp:sp>
    <dsp:sp modelId="{7932C105-A439-461B-8DBA-CF472F59CFE9}">
      <dsp:nvSpPr>
        <dsp:cNvPr id="0" name=""/>
        <dsp:cNvSpPr/>
      </dsp:nvSpPr>
      <dsp:spPr>
        <a:xfrm>
          <a:off x="1839567" y="3200553"/>
          <a:ext cx="1598369" cy="1598369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C58E74-893B-4F3F-9AC9-0378BDDF9B16}">
      <dsp:nvSpPr>
        <dsp:cNvPr id="0" name=""/>
        <dsp:cNvSpPr/>
      </dsp:nvSpPr>
      <dsp:spPr>
        <a:xfrm>
          <a:off x="2638751" y="3266142"/>
          <a:ext cx="8784335" cy="146719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Безвозмездные поступления </a:t>
          </a:r>
          <a:endParaRPr lang="ru-RU" sz="2400" b="1" i="1" kern="1200" dirty="0"/>
        </a:p>
      </dsp:txBody>
      <dsp:txXfrm>
        <a:off x="2638751" y="3266142"/>
        <a:ext cx="4392167" cy="1467191"/>
      </dsp:txXfrm>
    </dsp:sp>
    <dsp:sp modelId="{98DF57B5-7316-400F-970D-514387B66F52}">
      <dsp:nvSpPr>
        <dsp:cNvPr id="0" name=""/>
        <dsp:cNvSpPr/>
      </dsp:nvSpPr>
      <dsp:spPr>
        <a:xfrm>
          <a:off x="6433497" y="3809"/>
          <a:ext cx="4392167" cy="159837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от уплаты налогов, установленных  Налоговым кодексом РФ: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Налог на доходы  физических лиц – 15% + доп.норматив;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Акцизы на нефтепродукты – по нормативу ;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Единый сельхозналог – 50% ;</a:t>
          </a:r>
          <a:endParaRPr lang="ru-RU" sz="1100" b="1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Налог, взимаемый в связи с применением упрощенной системы налогообложения – 100%;</a:t>
          </a:r>
          <a:endParaRPr lang="ru-RU" sz="1100" b="1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Единый налог на вмененный доход  - 100%;</a:t>
          </a:r>
          <a:endParaRPr lang="ru-RU" sz="1100" b="1" kern="1200" dirty="0">
            <a:latin typeface="Times New Roman" pitchFamily="18" charset="0"/>
            <a:ea typeface="+mn-ea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Налог, взимаемый в связи с применением патентной системы налогообложения – 100%</a:t>
          </a:r>
          <a:endParaRPr lang="ru-RU" sz="1100" b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433497" y="3809"/>
        <a:ext cx="4392167" cy="1598374"/>
      </dsp:txXfrm>
    </dsp:sp>
    <dsp:sp modelId="{72F24818-9BE3-42ED-A57B-9723962018C1}">
      <dsp:nvSpPr>
        <dsp:cNvPr id="0" name=""/>
        <dsp:cNvSpPr/>
      </dsp:nvSpPr>
      <dsp:spPr>
        <a:xfrm>
          <a:off x="7030919" y="1602184"/>
          <a:ext cx="4392167" cy="159836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доходов от использования государственного (муниципального) имущества, от платных услуг, оказываемых бюджетными учреждениями, штрафных санкций за нарушение законодательства, иных неналоговых платежей;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Плата за негативное воздействие на окружающую среду</a:t>
          </a:r>
          <a:endParaRPr lang="ru-RU" sz="1200" b="1" kern="1200" dirty="0"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7030919" y="1602184"/>
        <a:ext cx="4392167" cy="1598369"/>
      </dsp:txXfrm>
    </dsp:sp>
    <dsp:sp modelId="{DCF34384-0F39-4EC2-BED1-CCBD34CC0CD1}">
      <dsp:nvSpPr>
        <dsp:cNvPr id="0" name=""/>
        <dsp:cNvSpPr/>
      </dsp:nvSpPr>
      <dsp:spPr>
        <a:xfrm>
          <a:off x="6980519" y="3200553"/>
          <a:ext cx="4492968" cy="159836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ea typeface="+mn-ea"/>
              <a:cs typeface="Times New Roman" pitchFamily="18" charset="0"/>
            </a:rPr>
            <a:t>Поступления доходов в виде финансовой помощи, полученной от других уровней бюджетной системы РФ (межбюджетные трансферты), безвозмездные поступления от организаций и граждан</a:t>
          </a:r>
          <a:endParaRPr lang="ru-RU" sz="1400" kern="1200" dirty="0"/>
        </a:p>
      </dsp:txBody>
      <dsp:txXfrm>
        <a:off x="6980519" y="3200553"/>
        <a:ext cx="4492968" cy="159836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AE530A-CFDA-43DF-BCFB-172B5CA95197}">
      <dsp:nvSpPr>
        <dsp:cNvPr id="0" name=""/>
        <dsp:cNvSpPr/>
      </dsp:nvSpPr>
      <dsp:spPr>
        <a:xfrm>
          <a:off x="0" y="1082085"/>
          <a:ext cx="858316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DD0CE-2B86-4186-B1F8-98B983D8CEB8}">
      <dsp:nvSpPr>
        <dsp:cNvPr id="0" name=""/>
        <dsp:cNvSpPr/>
      </dsp:nvSpPr>
      <dsp:spPr>
        <a:xfrm>
          <a:off x="465585" y="67055"/>
          <a:ext cx="7134333" cy="13025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96" tIns="0" rIns="22709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002060"/>
            </a:solidFill>
            <a:latin typeface="Calibri"/>
            <a:ea typeface="+mn-ea"/>
            <a:cs typeface="+mn-cs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Дотации (от лат. </a:t>
          </a:r>
          <a:r>
            <a:rPr lang="ru-RU" sz="2000" b="1" kern="1200" dirty="0" err="1" smtClean="0">
              <a:solidFill>
                <a:srgbClr val="002060"/>
              </a:solidFill>
              <a:latin typeface="Calibri"/>
              <a:ea typeface="+mn-ea"/>
              <a:cs typeface="+mn-cs"/>
            </a:rPr>
            <a:t>dotatio</a:t>
          </a:r>
          <a:r>
            <a:rPr lang="ru-RU" sz="20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 — дар, пожертвование).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Calibri"/>
              <a:ea typeface="+mn-ea"/>
              <a:cs typeface="+mn-cs"/>
            </a:rPr>
            <a:t>Предоставляются без установления направлений и (или) условий их использования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latin typeface="Calibri"/>
            <a:ea typeface="+mn-ea"/>
            <a:cs typeface="+mn-cs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latin typeface="Calibri"/>
            <a:ea typeface="+mn-ea"/>
            <a:cs typeface="+mn-cs"/>
          </a:endParaRPr>
        </a:p>
      </dsp:txBody>
      <dsp:txXfrm>
        <a:off x="465585" y="67055"/>
        <a:ext cx="7134333" cy="1302525"/>
      </dsp:txXfrm>
    </dsp:sp>
    <dsp:sp modelId="{5C5ED2A4-7CE4-47B8-B838-447911D08CD1}">
      <dsp:nvSpPr>
        <dsp:cNvPr id="0" name=""/>
        <dsp:cNvSpPr/>
      </dsp:nvSpPr>
      <dsp:spPr>
        <a:xfrm>
          <a:off x="0" y="2580107"/>
          <a:ext cx="858316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59972"/>
              <a:satOff val="-18065"/>
              <a:lumOff val="7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4EE71-FC2E-41C2-AF88-CCBF071FB88D}">
      <dsp:nvSpPr>
        <dsp:cNvPr id="0" name=""/>
        <dsp:cNvSpPr/>
      </dsp:nvSpPr>
      <dsp:spPr>
        <a:xfrm>
          <a:off x="429158" y="1701039"/>
          <a:ext cx="7215028" cy="1192166"/>
        </a:xfrm>
        <a:prstGeom prst="roundRect">
          <a:avLst/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96" tIns="0" rIns="227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Субсидии (от лат. </a:t>
          </a:r>
          <a:r>
            <a:rPr lang="ru-RU" sz="1800" b="1" kern="1200" dirty="0" err="1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subsidium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 — помощь, поддержка).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ea typeface="+mn-ea"/>
              <a:cs typeface="Times New Roman" pitchFamily="18" charset="0"/>
            </a:rPr>
            <a:t>Предоставляются в целях софинансирования расходных обязательств</a:t>
          </a:r>
          <a:endParaRPr lang="ru-RU" sz="1600" b="1" kern="1200" dirty="0" smtClean="0">
            <a:solidFill>
              <a:schemeClr val="tx1">
                <a:lumMod val="95000"/>
                <a:lumOff val="5000"/>
              </a:schemeClr>
            </a:solidFill>
            <a:latin typeface="Calibri" pitchFamily="34" charset="0"/>
            <a:ea typeface="+mn-ea"/>
            <a:cs typeface="+mn-cs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accent2">
                <a:lumMod val="50000"/>
              </a:schemeClr>
            </a:solidFill>
            <a:latin typeface="Calibri"/>
            <a:ea typeface="+mn-ea"/>
            <a:cs typeface="+mn-cs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П</a:t>
          </a:r>
        </a:p>
      </dsp:txBody>
      <dsp:txXfrm>
        <a:off x="429158" y="1701039"/>
        <a:ext cx="7215028" cy="1192166"/>
      </dsp:txXfrm>
    </dsp:sp>
    <dsp:sp modelId="{C8B933CB-55E4-4366-A647-FF0B79F3A8D4}">
      <dsp:nvSpPr>
        <dsp:cNvPr id="0" name=""/>
        <dsp:cNvSpPr/>
      </dsp:nvSpPr>
      <dsp:spPr>
        <a:xfrm>
          <a:off x="0" y="4198464"/>
          <a:ext cx="858316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519944"/>
              <a:satOff val="-36129"/>
              <a:lumOff val="150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7E3EE-CE16-4B9E-91AE-C6BB8880B78F}">
      <dsp:nvSpPr>
        <dsp:cNvPr id="0" name=""/>
        <dsp:cNvSpPr/>
      </dsp:nvSpPr>
      <dsp:spPr>
        <a:xfrm>
          <a:off x="477778" y="3085503"/>
          <a:ext cx="7134273" cy="1349076"/>
        </a:xfrm>
        <a:prstGeom prst="round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096" tIns="0" rIns="22709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Субвенции (от лат. </a:t>
          </a:r>
          <a:r>
            <a:rPr lang="ru-RU" sz="1800" b="1" kern="1200" dirty="0" err="1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subvenire</a:t>
          </a: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Calibri"/>
              <a:ea typeface="+mn-ea"/>
              <a:cs typeface="+mn-cs"/>
            </a:rPr>
            <a:t> «приходить на помощь»).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  <a:latin typeface="Calibri"/>
              <a:ea typeface="+mn-ea"/>
              <a:cs typeface="+mn-cs"/>
            </a:rPr>
            <a:t>Предоставляются  в целях финансового обеспечения расходных обязательств по переданным полномочиям</a:t>
          </a:r>
        </a:p>
      </dsp:txBody>
      <dsp:txXfrm>
        <a:off x="477778" y="3085503"/>
        <a:ext cx="7134273" cy="134907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1FE45F-D3DD-4E02-8423-8D8E00C28DE9}">
      <dsp:nvSpPr>
        <dsp:cNvPr id="0" name=""/>
        <dsp:cNvSpPr/>
      </dsp:nvSpPr>
      <dsp:spPr>
        <a:xfrm>
          <a:off x="941730" y="0"/>
          <a:ext cx="4864607" cy="4864607"/>
        </a:xfrm>
        <a:prstGeom prst="triangl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C97D5-0906-4CEB-893A-5A142406D143}">
      <dsp:nvSpPr>
        <dsp:cNvPr id="0" name=""/>
        <dsp:cNvSpPr/>
      </dsp:nvSpPr>
      <dsp:spPr>
        <a:xfrm>
          <a:off x="3399867" y="498403"/>
          <a:ext cx="3161995" cy="1785135"/>
        </a:xfrm>
        <a:prstGeom prst="roundRect">
          <a:avLst/>
        </a:prstGeom>
        <a:solidFill>
          <a:srgbClr val="FFC000">
            <a:alpha val="90000"/>
          </a:srgb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41054"/>
              </a:solidFill>
            </a:rPr>
            <a:t>Сохранение и развитие материально-технической базы дошкольного образования – </a:t>
          </a:r>
          <a:r>
            <a:rPr lang="ru-RU" sz="2000" b="1" kern="1200" dirty="0" smtClean="0">
              <a:solidFill>
                <a:srgbClr val="641054"/>
              </a:solidFill>
            </a:rPr>
            <a:t>148,7</a:t>
          </a:r>
          <a:r>
            <a:rPr lang="ru-RU" sz="1600" b="1" kern="1200" dirty="0" smtClean="0">
              <a:solidFill>
                <a:srgbClr val="641054"/>
              </a:solidFill>
            </a:rPr>
            <a:t> млн. руб.</a:t>
          </a:r>
          <a:endParaRPr lang="ru-RU" sz="1600" b="1" kern="1200" dirty="0">
            <a:solidFill>
              <a:srgbClr val="641054"/>
            </a:solidFill>
          </a:endParaRPr>
        </a:p>
      </dsp:txBody>
      <dsp:txXfrm>
        <a:off x="3399867" y="498403"/>
        <a:ext cx="3161995" cy="1785135"/>
      </dsp:txXfrm>
    </dsp:sp>
    <dsp:sp modelId="{235606EA-C2E3-43B0-9173-414FD5B4DBC8}">
      <dsp:nvSpPr>
        <dsp:cNvPr id="0" name=""/>
        <dsp:cNvSpPr/>
      </dsp:nvSpPr>
      <dsp:spPr>
        <a:xfrm>
          <a:off x="3374034" y="2407441"/>
          <a:ext cx="3161995" cy="1834861"/>
        </a:xfrm>
        <a:prstGeom prst="roundRect">
          <a:avLst/>
        </a:prstGeom>
        <a:solidFill>
          <a:srgbClr val="FFC000">
            <a:alpha val="90000"/>
          </a:srgbClr>
        </a:solidFill>
        <a:ln w="381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641054"/>
              </a:solidFill>
            </a:rPr>
            <a:t>Сохранение и развитие материально-технической базы общего и дополнительного образования – </a:t>
          </a:r>
          <a:r>
            <a:rPr lang="ru-RU" sz="2000" b="1" kern="1200" dirty="0" smtClean="0">
              <a:solidFill>
                <a:srgbClr val="641054"/>
              </a:solidFill>
            </a:rPr>
            <a:t>17,2 </a:t>
          </a:r>
          <a:r>
            <a:rPr lang="ru-RU" sz="1800" b="1" kern="1200" dirty="0" smtClean="0">
              <a:solidFill>
                <a:srgbClr val="641054"/>
              </a:solidFill>
            </a:rPr>
            <a:t>млн. руб.</a:t>
          </a:r>
          <a:endParaRPr lang="ru-RU" sz="1600" b="1" kern="1200" dirty="0" smtClean="0">
            <a:solidFill>
              <a:srgbClr val="641054"/>
            </a:solidFill>
          </a:endParaRPr>
        </a:p>
      </dsp:txBody>
      <dsp:txXfrm>
        <a:off x="3374034" y="2407441"/>
        <a:ext cx="3161995" cy="1834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0.11163</cdr:x>
      <cdr:y>0.59394</cdr:y>
    </cdr:from>
    <cdr:to>
      <cdr:x>0.26131</cdr:x>
      <cdr:y>0.67273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72896" y="3584448"/>
          <a:ext cx="1438656" cy="475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0.11797</cdr:x>
      <cdr:y>0.60404</cdr:y>
    </cdr:from>
    <cdr:to>
      <cdr:x>0.29683</cdr:x>
      <cdr:y>0.70707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33856" y="3645408"/>
          <a:ext cx="1719072" cy="6217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0.15856</cdr:x>
      <cdr:y>0.5546</cdr:y>
    </cdr:from>
    <cdr:to>
      <cdr:x>0.2778</cdr:x>
      <cdr:y>0.63338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24020" y="3739200"/>
          <a:ext cx="1146059" cy="531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0.43991</cdr:x>
      <cdr:y>0.59054</cdr:y>
    </cdr:from>
    <cdr:to>
      <cdr:x>0.5627</cdr:x>
      <cdr:y>0.65923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28172" y="3981491"/>
          <a:ext cx="1180179" cy="463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Расходы</a:t>
          </a:r>
          <a:endParaRPr lang="ru-RU" sz="1800" b="1" dirty="0"/>
        </a:p>
      </cdr:txBody>
    </cdr:sp>
  </cdr:relSizeAnchor>
  <cdr:relSizeAnchor xmlns:cdr="http://schemas.openxmlformats.org/drawingml/2006/chartDrawing">
    <cdr:from>
      <cdr:x>0.71671</cdr:x>
      <cdr:y>0.70878</cdr:y>
    </cdr:from>
    <cdr:to>
      <cdr:x>0.85244</cdr:x>
      <cdr:y>0.78757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888516" y="4778730"/>
          <a:ext cx="1304549" cy="531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Дефицит</a:t>
          </a:r>
          <a:endParaRPr lang="ru-RU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0.27521</cdr:x>
      <cdr:y>0.23837</cdr:y>
    </cdr:from>
    <cdr:to>
      <cdr:x>0.34117</cdr:x>
      <cdr:y>0.30494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302777" y="1322432"/>
          <a:ext cx="79158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endParaRPr lang="ru-RU" b="1" dirty="0" smtClean="0"/>
        </a:p>
      </cdr:txBody>
    </cdr:sp>
  </cdr:relSizeAnchor>
  <cdr:relSizeAnchor xmlns:cdr="http://schemas.openxmlformats.org/drawingml/2006/chartDrawing">
    <cdr:from>
      <cdr:x>0.75114</cdr:x>
      <cdr:y>0.61761</cdr:y>
    </cdr:from>
    <cdr:to>
      <cdr:x>0.79902</cdr:x>
      <cdr:y>0.68419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9014416" y="3426393"/>
          <a:ext cx="574604" cy="3693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ru-RU" sz="1800" b="1" dirty="0"/>
        </a:p>
      </cdr:txBody>
    </cdr:sp>
  </cdr:relSizeAnchor>
  <cdr:relSizeAnchor xmlns:cdr="http://schemas.openxmlformats.org/drawingml/2006/chartDrawing">
    <cdr:from>
      <cdr:x>0.78226</cdr:x>
      <cdr:y>0.66766</cdr:y>
    </cdr:from>
    <cdr:to>
      <cdr:x>0.84496</cdr:x>
      <cdr:y>0.73423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9387840" y="3704053"/>
          <a:ext cx="752468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ru-RU" sz="1800" b="1" dirty="0"/>
        </a:p>
      </cdr:txBody>
    </cdr:sp>
  </cdr:relSizeAnchor>
  <cdr:relSizeAnchor xmlns:cdr="http://schemas.openxmlformats.org/drawingml/2006/chartDrawing">
    <cdr:from>
      <cdr:x>0.49469</cdr:x>
      <cdr:y>0.79016</cdr:y>
    </cdr:from>
    <cdr:to>
      <cdr:x>0.53904</cdr:x>
      <cdr:y>0.85657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936776" y="4383661"/>
          <a:ext cx="532264" cy="368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0.26745</cdr:x>
      <cdr:y>0.30512</cdr:y>
    </cdr:from>
    <cdr:to>
      <cdr:x>0.38583</cdr:x>
      <cdr:y>0.35149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3084758" y="1670303"/>
          <a:ext cx="1365322" cy="25379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0.21566</cdr:x>
      <cdr:y>0.18812</cdr:y>
    </cdr:from>
    <cdr:to>
      <cdr:x>0.43024</cdr:x>
      <cdr:y>0.2401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>
          <a:off x="2487350" y="926592"/>
          <a:ext cx="2474976" cy="2560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0.29177</cdr:x>
      <cdr:y>0.69307</cdr:y>
    </cdr:from>
    <cdr:to>
      <cdr:x>0.36259</cdr:x>
      <cdr:y>0.78713</cdr:y>
    </cdr:to>
    <cdr:sp macro="" textlink="">
      <cdr:nvSpPr>
        <cdr:cNvPr id="7" name="Прямая со стрелкой 6"/>
        <cdr:cNvSpPr/>
      </cdr:nvSpPr>
      <cdr:spPr>
        <a:xfrm xmlns:a="http://schemas.openxmlformats.org/drawingml/2006/main" flipV="1">
          <a:off x="3365174" y="3413760"/>
          <a:ext cx="816864" cy="46329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0.36257</cdr:x>
      <cdr:y>0.09505</cdr:y>
    </cdr:from>
    <cdr:to>
      <cdr:x>0.49365</cdr:x>
      <cdr:y>0.21138</cdr:y>
    </cdr:to>
    <cdr:sp macro="" textlink="">
      <cdr:nvSpPr>
        <cdr:cNvPr id="9" name="Прямая со стрелкой 8"/>
        <cdr:cNvSpPr/>
      </cdr:nvSpPr>
      <cdr:spPr>
        <a:xfrm xmlns:a="http://schemas.openxmlformats.org/drawingml/2006/main">
          <a:off x="4181856" y="520303"/>
          <a:ext cx="1511808" cy="63685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0.49365</cdr:x>
      <cdr:y>0.09901</cdr:y>
    </cdr:from>
    <cdr:to>
      <cdr:x>0.50951</cdr:x>
      <cdr:y>0.18069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>
          <a:off x="5693664" y="487680"/>
          <a:ext cx="182880" cy="40233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0.50951</cdr:x>
      <cdr:y>0.0807</cdr:y>
    </cdr:from>
    <cdr:to>
      <cdr:x>0.58456</cdr:x>
      <cdr:y>0.18263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>
          <a:off x="5876544" y="441789"/>
          <a:ext cx="865632" cy="55795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0.55073</cdr:x>
      <cdr:y>0.20267</cdr:y>
    </cdr:from>
    <cdr:to>
      <cdr:x>0.70189</cdr:x>
      <cdr:y>0.24499</cdr:y>
    </cdr:to>
    <cdr:sp macro="" textlink="">
      <cdr:nvSpPr>
        <cdr:cNvPr id="15" name="Прямая со стрелкой 14"/>
        <cdr:cNvSpPr/>
      </cdr:nvSpPr>
      <cdr:spPr>
        <a:xfrm xmlns:a="http://schemas.openxmlformats.org/drawingml/2006/main" flipH="1">
          <a:off x="6352016" y="1109472"/>
          <a:ext cx="1743472" cy="23165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0.63952</cdr:x>
      <cdr:y>0.34076</cdr:y>
    </cdr:from>
    <cdr:to>
      <cdr:x>0.75052</cdr:x>
      <cdr:y>0.3853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 flipH="1">
          <a:off x="7376104" y="1865377"/>
          <a:ext cx="1280215" cy="24383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0.68815</cdr:x>
      <cdr:y>0.44107</cdr:y>
    </cdr:from>
    <cdr:to>
      <cdr:x>0.8446</cdr:x>
      <cdr:y>0.46771</cdr:y>
    </cdr:to>
    <cdr:sp macro="" textlink="">
      <cdr:nvSpPr>
        <cdr:cNvPr id="19" name="Прямая со стрелкой 18"/>
        <cdr:cNvSpPr/>
      </cdr:nvSpPr>
      <cdr:spPr>
        <a:xfrm xmlns:a="http://schemas.openxmlformats.org/drawingml/2006/main" flipH="1">
          <a:off x="7936992" y="2414520"/>
          <a:ext cx="1804414" cy="14579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0.67335</cdr:x>
      <cdr:y>0.53452</cdr:y>
    </cdr:from>
    <cdr:to>
      <cdr:x>0.76214</cdr:x>
      <cdr:y>0.60579</cdr:y>
    </cdr:to>
    <cdr:sp macro="" textlink="">
      <cdr:nvSpPr>
        <cdr:cNvPr id="21" name="Прямая со стрелкой 20"/>
        <cdr:cNvSpPr/>
      </cdr:nvSpPr>
      <cdr:spPr>
        <a:xfrm xmlns:a="http://schemas.openxmlformats.org/drawingml/2006/main" flipH="1" flipV="1">
          <a:off x="7766302" y="2926078"/>
          <a:ext cx="1024130" cy="39014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0.68392</cdr:x>
      <cdr:y>0.58575</cdr:y>
    </cdr:from>
    <cdr:to>
      <cdr:x>0.741</cdr:x>
      <cdr:y>0.71047</cdr:y>
    </cdr:to>
    <cdr:sp macro="" textlink="">
      <cdr:nvSpPr>
        <cdr:cNvPr id="23" name="Прямая со стрелкой 22"/>
        <cdr:cNvSpPr/>
      </cdr:nvSpPr>
      <cdr:spPr>
        <a:xfrm xmlns:a="http://schemas.openxmlformats.org/drawingml/2006/main" flipH="1" flipV="1">
          <a:off x="7888224" y="3206494"/>
          <a:ext cx="658368" cy="68275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95000"/>
              <a:lumOff val="5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0.2931</cdr:x>
      <cdr:y>0.23177</cdr:y>
    </cdr:from>
    <cdr:to>
      <cdr:x>0.5069</cdr:x>
      <cdr:y>0.3268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60046" y="900763"/>
          <a:ext cx="846188" cy="369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"/>
            </a:defRPr>
          </a:lvl9pPr>
        </a:lstStyle>
        <a:p xmlns:a="http://schemas.openxmlformats.org/drawingml/2006/main">
          <a:endParaRPr lang="ru-RU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0.18966</cdr:x>
      <cdr:y>0.72691</cdr:y>
    </cdr:from>
    <cdr:to>
      <cdr:x>0.40345</cdr:x>
      <cdr:y>0.82194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50627" y="2825087"/>
          <a:ext cx="84616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ru-RU" sz="18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0.25862</cdr:x>
      <cdr:y>0.19606</cdr:y>
    </cdr:from>
    <cdr:to>
      <cdr:x>0.46092</cdr:x>
      <cdr:y>0.28753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23583" y="791570"/>
          <a:ext cx="800668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Arial"/>
            </a:defRPr>
          </a:lvl1pPr>
          <a:lvl2pPr marL="457200" indent="0">
            <a:defRPr sz="1100">
              <a:latin typeface="Arial"/>
            </a:defRPr>
          </a:lvl2pPr>
          <a:lvl3pPr marL="914400" indent="0">
            <a:defRPr sz="1100">
              <a:latin typeface="Arial"/>
            </a:defRPr>
          </a:lvl3pPr>
          <a:lvl4pPr marL="1371600" indent="0">
            <a:defRPr sz="1100">
              <a:latin typeface="Arial"/>
            </a:defRPr>
          </a:lvl4pPr>
          <a:lvl5pPr marL="1828800" indent="0">
            <a:defRPr sz="1100">
              <a:latin typeface="Arial"/>
            </a:defRPr>
          </a:lvl5pPr>
          <a:lvl6pPr marL="2286000" indent="0">
            <a:defRPr sz="1100">
              <a:latin typeface="Arial"/>
            </a:defRPr>
          </a:lvl6pPr>
          <a:lvl7pPr marL="2743200" indent="0">
            <a:defRPr sz="1100">
              <a:latin typeface="Arial"/>
            </a:defRPr>
          </a:lvl7pPr>
          <a:lvl8pPr marL="3200400" indent="0">
            <a:defRPr sz="1100">
              <a:latin typeface="Arial"/>
            </a:defRPr>
          </a:lvl8pPr>
          <a:lvl9pPr marL="3657600" indent="0">
            <a:defRPr sz="1100">
              <a:latin typeface="Arial"/>
            </a:defRPr>
          </a:lvl9pPr>
        </a:lstStyle>
        <a:p xmlns:a="http://schemas.openxmlformats.org/drawingml/2006/main">
          <a:endParaRPr lang="ru-RU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38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9435" y="0"/>
            <a:ext cx="2952538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pPr rtl="0"/>
              <a:t>25.11.2024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2538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9435" y="9446678"/>
            <a:ext cx="2952538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38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435" y="0"/>
            <a:ext cx="2952538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25.11.2024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355" y="4786362"/>
            <a:ext cx="545084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2538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59435" y="9446678"/>
            <a:ext cx="2952538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593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8493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016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016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01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01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01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68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4934448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3970461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абл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3" name="Графический объект 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Таблица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grpSp>
        <p:nvGrpSpPr>
          <p:cNvPr id="45" name="Графический объект 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Полилиния: Фигура 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8" name="Полилиния: Фигура 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9" name="Полилиния: фигура 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0" name="Полилиния: Фигура 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5560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Графический объект 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8" name="Мультимедиа 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Вставка клипа мультимедиа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rtlCol="0"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Полилиния: Фигура 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" name="Полилиния: фигура 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: Форма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xmlns="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ru-RU" sz="6600" i="1" dirty="0" smtClean="0">
                <a:solidFill>
                  <a:srgbClr val="5641AD"/>
                </a:solidFill>
                <a:latin typeface="+mn-lt"/>
              </a:rPr>
              <a:t>Бюджет для граждан</a:t>
            </a:r>
            <a:endParaRPr lang="ru-RU" i="1" dirty="0">
              <a:solidFill>
                <a:srgbClr val="5641AD"/>
              </a:solidFill>
              <a:latin typeface="+mn-lt"/>
            </a:endParaRPr>
          </a:p>
        </p:txBody>
      </p:sp>
      <p:pic>
        <p:nvPicPr>
          <p:cNvPr id="5" name="Рисунок 4" descr="Coat_of_Arms_of_Boksitogorsky_rayon_(Leningrad_oblast)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32" y="2294764"/>
            <a:ext cx="2231135" cy="2725672"/>
          </a:xfrm>
          <a:prstGeom prst="rect">
            <a:avLst/>
          </a:prstGeom>
        </p:spPr>
      </p:pic>
      <p:sp>
        <p:nvSpPr>
          <p:cNvPr id="9" name="Текст 5">
            <a:extLst>
              <a:ext uri="{FF2B5EF4-FFF2-40B4-BE49-F238E27FC236}">
                <a16:creationId xmlns="" xmlns:a16="http://schemas.microsoft.com/office/drawing/2014/main" id="{CDD6760C-D868-43F4-99FB-1B78C91F8FE1}"/>
              </a:ext>
            </a:extLst>
          </p:cNvPr>
          <p:cNvSpPr txBox="1">
            <a:spLocks/>
          </p:cNvSpPr>
          <p:nvPr/>
        </p:nvSpPr>
        <p:spPr>
          <a:xfrm>
            <a:off x="791571" y="2522210"/>
            <a:ext cx="6018662" cy="4069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1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99744" y="1950720"/>
            <a:ext cx="6742176" cy="4023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по проекту решения совета депутатов о бюджете Бокситогорского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муниципального района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на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202</a:t>
            </a:r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5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год и плановый период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202</a:t>
            </a:r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6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и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202</a:t>
            </a:r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7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годов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0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>
                <a:solidFill>
                  <a:srgbClr val="5641AD"/>
                </a:solidFill>
                <a:latin typeface="+mn-lt"/>
              </a:rPr>
              <a:t>Что такое бюджет?</a:t>
            </a:r>
            <a:endParaRPr lang="ru-RU" dirty="0">
              <a:solidFill>
                <a:srgbClr val="5641AD"/>
              </a:solidFill>
              <a:latin typeface="+mn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503" y="1813181"/>
            <a:ext cx="4365625" cy="365125"/>
          </a:xfrm>
        </p:spPr>
        <p:txBody>
          <a:bodyPr rtlCol="0">
            <a:noAutofit/>
          </a:bodyPr>
          <a:lstStyle/>
          <a:p>
            <a:pPr rtl="0"/>
            <a:r>
              <a:rPr lang="ru-RU" sz="30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Бюджет</a:t>
            </a:r>
            <a:endParaRPr lang="ru-RU" sz="3000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8322" y="2456597"/>
            <a:ext cx="28614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форма образования и расходования денежных средств, предназначен-ных для финансового обеспечения задач и функций государства и местного самоуправ-ления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1888" y="179022"/>
            <a:ext cx="11928143" cy="65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1054"/>
                </a:solidFill>
                <a:effectLst/>
                <a:uLnTx/>
                <a:uFillTx/>
                <a:ea typeface="+mj-ea"/>
                <a:cs typeface="+mj-cs"/>
              </a:rPr>
              <a:t>Основные понятия и термины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641054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8"/>
          </p:nvPr>
        </p:nvSpPr>
        <p:spPr>
          <a:xfrm>
            <a:off x="8011237" y="3068787"/>
            <a:ext cx="4180764" cy="365125"/>
          </a:xfrm>
        </p:spPr>
        <p:txBody>
          <a:bodyPr>
            <a:noAutofit/>
          </a:bodyPr>
          <a:lstStyle/>
          <a:p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Консолидированный</a:t>
            </a:r>
          </a:p>
          <a:p>
            <a:pPr algn="ctr"/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бюджет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свод бюджетов бюджетной системы Российской Федерации на соответ-ствующей территории (за исключе-нием государственных внебюджетных фондов) без учета межбюджетных трансфертов между этими бюджетами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Рисунок 7" descr="1660256942_44-kartinkin-net-p-fon-dlya-prezentatsii-byudzhet-krasivo-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312" y="2133600"/>
            <a:ext cx="5120640" cy="34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7422" y="2006202"/>
            <a:ext cx="3739486" cy="1186953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поступающие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в бюджет денежные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средства (налоги юридических и физических лиц, административные платежи и сборы, безвозмездные поступления)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97410" y="1823922"/>
            <a:ext cx="43945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solidFill>
                  <a:srgbClr val="00B050"/>
                </a:solidFill>
                <a:latin typeface="+mj-lt"/>
              </a:rPr>
              <a:t>Расходы бюджета</a:t>
            </a:r>
            <a:endParaRPr lang="ru-RU" sz="3000" i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61017" y="2351987"/>
            <a:ext cx="4430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</a:rPr>
              <a:t>это выплачиваемые из бюджета денежные средства (социальные выплаты населению, содержание государственных и муниципальных учреждений (образование, ЖКХ, культура и другие) капитальное строительство и другое)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1888" y="179022"/>
            <a:ext cx="11928143" cy="65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Основные понятия и термины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3" name="Цилиндр 4"/>
          <p:cNvSpPr/>
          <p:nvPr/>
        </p:nvSpPr>
        <p:spPr>
          <a:xfrm>
            <a:off x="5152070" y="1682087"/>
            <a:ext cx="2324589" cy="3493826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0" rIns="11430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kern="1200" dirty="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87669417"/>
              </p:ext>
            </p:extLst>
          </p:nvPr>
        </p:nvGraphicFramePr>
        <p:xfrm>
          <a:off x="6250673" y="4449168"/>
          <a:ext cx="5270767" cy="137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705944" y="5900551"/>
            <a:ext cx="4502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ДЕФИЦИТ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(РАСХОДЫ БОЛЬШЕ ДОХОДОВ)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graphicFrame>
        <p:nvGraphicFramePr>
          <p:cNvPr id="26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32813446"/>
              </p:ext>
            </p:extLst>
          </p:nvPr>
        </p:nvGraphicFramePr>
        <p:xfrm>
          <a:off x="475488" y="3429000"/>
          <a:ext cx="4559808" cy="252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1105468" y="5878165"/>
            <a:ext cx="3947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ПРОФИЦИТ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(ДОХОДЫ БОЛЬШЕ РАСХОДОВ)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906973" y="1528549"/>
            <a:ext cx="7042245" cy="300251"/>
          </a:xfrm>
          <a:prstGeom prst="round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9" name="Текст 16">
            <a:extLst>
              <a:ext uri="{FF2B5EF4-FFF2-40B4-BE49-F238E27FC236}">
                <a16:creationId xmlns=""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25675"/>
            <a:ext cx="3971499" cy="539584"/>
          </a:xfrm>
        </p:spPr>
        <p:txBody>
          <a:bodyPr rtlCol="0">
            <a:noAutofit/>
          </a:bodyPr>
          <a:lstStyle/>
          <a:p>
            <a:pPr marL="0" indent="0" algn="ctr">
              <a:buNone/>
            </a:pPr>
            <a:r>
              <a:rPr lang="ru-RU" sz="3000" b="1" i="1" dirty="0" smtClean="0">
                <a:solidFill>
                  <a:schemeClr val="accent5">
                    <a:lumMod val="50000"/>
                  </a:schemeClr>
                </a:solidFill>
              </a:rPr>
              <a:t>Доходы бюджета</a:t>
            </a:r>
            <a:endParaRPr lang="ru-RU" sz="3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Рисунок 19" descr="istockphoto-1324871987-612x61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0208" y="1565611"/>
            <a:ext cx="3658742" cy="2506517"/>
          </a:xfrm>
          <a:prstGeom prst="rect">
            <a:avLst/>
          </a:prstGeom>
        </p:spPr>
      </p:pic>
      <p:sp>
        <p:nvSpPr>
          <p:cNvPr id="16" name="Хорда 15"/>
          <p:cNvSpPr/>
          <p:nvPr/>
        </p:nvSpPr>
        <p:spPr>
          <a:xfrm>
            <a:off x="1170432" y="3706368"/>
            <a:ext cx="2645664" cy="2133600"/>
          </a:xfrm>
          <a:prstGeom prst="chord">
            <a:avLst>
              <a:gd name="adj1" fmla="val 2700000"/>
              <a:gd name="adj2" fmla="val 16472929"/>
            </a:avLst>
          </a:prstGeom>
          <a:solidFill>
            <a:schemeClr val="accent3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r>
              <a:rPr lang="ru-RU" b="1" dirty="0" smtClean="0">
                <a:latin typeface="Calibri"/>
              </a:rPr>
              <a:t>ДОХОДЫ</a:t>
            </a:r>
            <a:endParaRPr lang="ru-RU" b="1" dirty="0">
              <a:latin typeface="Calibri"/>
            </a:endParaRPr>
          </a:p>
        </p:txBody>
      </p:sp>
      <p:sp>
        <p:nvSpPr>
          <p:cNvPr id="18" name="Хорда 17"/>
          <p:cNvSpPr/>
          <p:nvPr/>
        </p:nvSpPr>
        <p:spPr>
          <a:xfrm>
            <a:off x="3218688" y="4389120"/>
            <a:ext cx="1853184" cy="1328928"/>
          </a:xfrm>
          <a:prstGeom prst="chord">
            <a:avLst>
              <a:gd name="adj1" fmla="val 2700000"/>
              <a:gd name="adj2" fmla="val 16126087"/>
            </a:avLst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r>
              <a:rPr lang="ru-RU" sz="1400" b="1" dirty="0" smtClean="0">
                <a:latin typeface="Calibri"/>
              </a:rPr>
              <a:t>РАСХОДЫ</a:t>
            </a:r>
            <a:endParaRPr lang="ru-RU" sz="1400" b="1" dirty="0">
              <a:latin typeface="Calibri"/>
            </a:endParaRPr>
          </a:p>
        </p:txBody>
      </p:sp>
      <p:sp>
        <p:nvSpPr>
          <p:cNvPr id="21" name="Хорда 20"/>
          <p:cNvSpPr/>
          <p:nvPr/>
        </p:nvSpPr>
        <p:spPr>
          <a:xfrm>
            <a:off x="7193280" y="4584192"/>
            <a:ext cx="1865376" cy="1280160"/>
          </a:xfrm>
          <a:prstGeom prst="chord">
            <a:avLst>
              <a:gd name="adj1" fmla="val 2700000"/>
              <a:gd name="adj2" fmla="val 16246773"/>
            </a:avLst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r>
              <a:rPr lang="ru-RU" sz="1400" b="1" dirty="0" smtClean="0">
                <a:latin typeface="Calibri"/>
              </a:rPr>
              <a:t>ДОХОДЫ   </a:t>
            </a:r>
            <a:r>
              <a:rPr lang="ru-RU" sz="1600" b="1" dirty="0" smtClean="0">
                <a:latin typeface="Calibri"/>
              </a:rPr>
              <a:t> </a:t>
            </a:r>
            <a:endParaRPr lang="ru-RU" sz="1600" b="1" dirty="0">
              <a:latin typeface="Calibri"/>
            </a:endParaRPr>
          </a:p>
        </p:txBody>
      </p:sp>
      <p:sp>
        <p:nvSpPr>
          <p:cNvPr id="22" name="Хорда 21"/>
          <p:cNvSpPr/>
          <p:nvPr/>
        </p:nvSpPr>
        <p:spPr>
          <a:xfrm>
            <a:off x="8510016" y="4035552"/>
            <a:ext cx="2791968" cy="1901952"/>
          </a:xfrm>
          <a:prstGeom prst="chord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r>
              <a:rPr lang="ru-RU" b="1" dirty="0" smtClean="0">
                <a:latin typeface="Calibri"/>
              </a:rPr>
              <a:t>РАСХОДЫ</a:t>
            </a:r>
            <a:endParaRPr lang="ru-RU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1660251908_6-kartinkin-net-p-fon-dlya-prezentatsii-delovoi-kreativnii-k-6.jp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44" y="4489994"/>
            <a:ext cx="6428096" cy="365125"/>
          </a:xfrm>
        </p:spPr>
        <p:txBody>
          <a:bodyPr rtlCol="0">
            <a:noAutofit/>
          </a:bodyPr>
          <a:lstStyle/>
          <a:p>
            <a:pPr rtl="0"/>
            <a:r>
              <a:rPr lang="ru-RU" sz="3000" dirty="0" smtClean="0">
                <a:solidFill>
                  <a:srgbClr val="663300"/>
                </a:solidFill>
              </a:rPr>
              <a:t>Очередной финансовый год </a:t>
            </a:r>
            <a:endParaRPr lang="ru-RU" sz="3000" dirty="0">
              <a:solidFill>
                <a:srgbClr val="663300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68739" y="1511808"/>
            <a:ext cx="4395715" cy="2609089"/>
          </a:xfrm>
        </p:spPr>
        <p:txBody>
          <a:bodyPr rtlCol="0">
            <a:noAutofit/>
          </a:bodyPr>
          <a:lstStyle/>
          <a:p>
            <a:pPr rtl="0"/>
            <a:r>
              <a:rPr lang="ru-RU" sz="3000" dirty="0" smtClean="0">
                <a:solidFill>
                  <a:srgbClr val="663300"/>
                </a:solidFill>
                <a:latin typeface="+mn-lt"/>
              </a:rPr>
              <a:t>Временный кассовый разрыв</a:t>
            </a:r>
          </a:p>
          <a:p>
            <a:pPr rtl="0"/>
            <a:r>
              <a:rPr lang="ru-RU" sz="1800" dirty="0" smtClean="0">
                <a:solidFill>
                  <a:srgbClr val="002060"/>
                </a:solidFill>
                <a:latin typeface="+mn-lt"/>
              </a:rPr>
              <a:t>Прогнозируемая в определенный период  текущего финансового года недостаточность на едином счете бюджета денежных средств, необходимых для осуществления кассовых выплат из бюджета</a:t>
            </a:r>
            <a:endParaRPr lang="ru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466" y="5595583"/>
            <a:ext cx="6043683" cy="1262417"/>
          </a:xfrm>
        </p:spPr>
        <p:txBody>
          <a:bodyPr rtlCol="0">
            <a:noAutofit/>
          </a:bodyPr>
          <a:lstStyle/>
          <a:p>
            <a:pPr>
              <a:buNone/>
            </a:pPr>
            <a:r>
              <a:rPr lang="ru-RU" sz="3000" b="1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ru-RU" sz="3000" b="1" dirty="0" smtClean="0">
                <a:solidFill>
                  <a:srgbClr val="663300"/>
                </a:solidFill>
              </a:rPr>
              <a:t>Плановый период</a:t>
            </a:r>
            <a:endParaRPr lang="ru-RU" sz="3000" b="1" dirty="0" smtClean="0">
              <a:solidFill>
                <a:srgbClr val="663300"/>
              </a:solidFill>
              <a:latin typeface="+mj-lt"/>
            </a:endParaRPr>
          </a:p>
          <a:p>
            <a:pPr rtl="0">
              <a:buNone/>
            </a:pPr>
            <a:r>
              <a:rPr lang="ru-RU" sz="1800" dirty="0" smtClean="0">
                <a:solidFill>
                  <a:schemeClr val="accent1"/>
                </a:solidFill>
              </a:rPr>
              <a:t>   </a:t>
            </a:r>
            <a:r>
              <a:rPr lang="ru-RU" sz="1800" b="1" dirty="0" smtClean="0">
                <a:solidFill>
                  <a:srgbClr val="002060"/>
                </a:solidFill>
              </a:rPr>
              <a:t>Два финансовых года, следующие за очередным финансовым годом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432" y="2847508"/>
            <a:ext cx="71787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663300"/>
                </a:solidFill>
              </a:rPr>
              <a:t>Текущий финансовый год</a:t>
            </a:r>
            <a:endParaRPr lang="ru-RU" sz="3000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025" y="3375572"/>
            <a:ext cx="7083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Год, в котором осуществляется исполнение бюджета, составление и рассмотрение бюджета на очередной финансовый год и плановый период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669" y="4986455"/>
            <a:ext cx="6032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Год, следующий за текущим финансовым годом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1888" y="179022"/>
            <a:ext cx="11928143" cy="65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85" y="1158083"/>
            <a:ext cx="5304431" cy="365125"/>
          </a:xfrm>
        </p:spPr>
        <p:txBody>
          <a:bodyPr rtlCol="0">
            <a:noAutofit/>
          </a:bodyPr>
          <a:lstStyle/>
          <a:p>
            <a:pPr rtl="0"/>
            <a:r>
              <a:rPr lang="ru-RU" sz="3000" dirty="0" smtClean="0">
                <a:solidFill>
                  <a:srgbClr val="663300"/>
                </a:solidFill>
                <a:latin typeface="+mn-lt"/>
              </a:rPr>
              <a:t>Бюджетные ассигнования</a:t>
            </a:r>
            <a:endParaRPr lang="ru-RU" sz="3000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4023" y="1695231"/>
            <a:ext cx="6550925" cy="1102554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Предельные объемы денежных средств, предусмотренных в соответствующем финансовом году для исполнения бюджетных обязательств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5" name="Рисунок 14" descr="1660256879_35-kartinkin-net-p-fon-dlya-prezentatsii-byudzhet-krasivo-3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112" y="4937760"/>
            <a:ext cx="3938016" cy="192024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621280" y="438912"/>
            <a:ext cx="686409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Основные понятия и термины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635a256af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lum bright="33000" contrast="-2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81888" y="179022"/>
            <a:ext cx="11928143" cy="65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Основные понятия и термины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6"/>
          </p:nvPr>
        </p:nvSpPr>
        <p:spPr>
          <a:xfrm>
            <a:off x="543463" y="902208"/>
            <a:ext cx="10515599" cy="1111263"/>
          </a:xfrm>
        </p:spPr>
        <p:txBody>
          <a:bodyPr/>
          <a:lstStyle/>
          <a:p>
            <a:pPr algn="l"/>
            <a:r>
              <a:rPr lang="ru-RU" sz="3000" dirty="0" smtClean="0">
                <a:solidFill>
                  <a:srgbClr val="C00000"/>
                </a:solidFill>
              </a:rPr>
              <a:t>Главный распорядитель бюджетных средств</a:t>
            </a:r>
          </a:p>
          <a:p>
            <a:pPr algn="l"/>
            <a:r>
              <a:rPr lang="ru-RU" sz="3000" dirty="0" smtClean="0">
                <a:solidFill>
                  <a:srgbClr val="C00000"/>
                </a:solidFill>
              </a:rPr>
              <a:t> (ГРБС)</a:t>
            </a:r>
            <a:r>
              <a:rPr lang="ru-RU" sz="3000" b="0" dirty="0" smtClean="0">
                <a:solidFill>
                  <a:srgbClr val="C00000"/>
                </a:solidFill>
              </a:rPr>
              <a:t> </a:t>
            </a:r>
            <a:endParaRPr lang="ru-RU" b="0" dirty="0" smtClean="0">
              <a:solidFill>
                <a:srgbClr val="C00000"/>
              </a:solidFill>
            </a:endParaRPr>
          </a:p>
          <a:p>
            <a:pPr algn="just"/>
            <a:r>
              <a:rPr lang="ru-RU" b="0" dirty="0" smtClean="0"/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 государственной власти (местного самоуправления), орган управления государственным внебюджетным фондом, или наиболее значимое учреждение науки, образования, культуры и здравоохранения, напрямую получающий (ее) средства из бюджета и наделенный правом распределять их между подведомственными распорядителями и получателями бюджетных средств.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8444" y="3889248"/>
            <a:ext cx="83615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Распорядитель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бюджетных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средств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 (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РБС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государственной власти (местного самоуправления), орган управления государственным внебюджетным фондом, или казенное учреждение, наделенный (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ое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правом распределять полученные средства бюджета между подведомственными распорядителями и получателями бюджетных средств.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3" name="Рисунок 22" descr="byudzh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58781" y="4279392"/>
            <a:ext cx="3450337" cy="23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99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2" y="0"/>
            <a:ext cx="10515600" cy="676275"/>
          </a:xfrm>
        </p:spPr>
        <p:txBody>
          <a:bodyPr rtlCol="0"/>
          <a:lstStyle/>
          <a:p>
            <a:pPr algn="l" rtl="0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Основные понятия и термины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4141" y="1103498"/>
            <a:ext cx="7124131" cy="479642"/>
          </a:xfrm>
        </p:spPr>
        <p:txBody>
          <a:bodyPr rtlCol="0">
            <a:noAutofit/>
          </a:bodyPr>
          <a:lstStyle/>
          <a:p>
            <a:pPr rtl="0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a typeface="+mj-ea"/>
                <a:cs typeface="+mj-cs"/>
              </a:rPr>
              <a:t>Участники бюджетного процесса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4716" y="2145612"/>
            <a:ext cx="9485193" cy="3818459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-423081" y="1958454"/>
          <a:ext cx="12615081" cy="489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535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ABD613F-111C-41D6-9F8E-8B2C42A5E047}"/>
              </a:ext>
            </a:extLst>
          </p:cNvPr>
          <p:cNvSpPr txBox="1">
            <a:spLocks/>
          </p:cNvSpPr>
          <p:nvPr/>
        </p:nvSpPr>
        <p:spPr>
          <a:xfrm>
            <a:off x="303858" y="977463"/>
            <a:ext cx="4493172" cy="607783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n-lt"/>
              </a:rPr>
              <a:t>Какие </a:t>
            </a:r>
            <a:r>
              <a:rPr lang="ru-RU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n-lt"/>
              </a:rPr>
              <a:t>бывают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n-lt"/>
              </a:rPr>
              <a:t> </a:t>
            </a:r>
            <a:r>
              <a:rPr lang="ru-RU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n-lt"/>
              </a:rPr>
              <a:t>бюджеты?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846785" y="1324303"/>
            <a:ext cx="1213945" cy="15765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sp>
        <p:nvSpPr>
          <p:cNvPr id="7" name="Скругленный прямоугольник 6"/>
          <p:cNvSpPr/>
          <p:nvPr/>
        </p:nvSpPr>
        <p:spPr>
          <a:xfrm>
            <a:off x="5281448" y="709450"/>
            <a:ext cx="1781504" cy="1229708"/>
          </a:xfrm>
          <a:prstGeom prst="roundRect">
            <a:avLst/>
          </a:prstGeom>
          <a:ln w="12700" cap="flat">
            <a:noFill/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312977" y="977463"/>
            <a:ext cx="167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Бюджет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организаций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580993" y="3941379"/>
            <a:ext cx="724273" cy="753451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0" name="Прямая со стрелкой 9"/>
          <p:cNvCxnSpPr/>
          <p:nvPr/>
        </p:nvCxnSpPr>
        <p:spPr>
          <a:xfrm flipH="1">
            <a:off x="2822028" y="4056993"/>
            <a:ext cx="888122" cy="909145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1" name="Прямая со стрелкой 10"/>
          <p:cNvCxnSpPr/>
          <p:nvPr/>
        </p:nvCxnSpPr>
        <p:spPr>
          <a:xfrm>
            <a:off x="5707116" y="3247696"/>
            <a:ext cx="1213945" cy="15765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3273969" y="1713185"/>
            <a:ext cx="935424" cy="762001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3" name="Прямая со стрелкой 12"/>
          <p:cNvCxnSpPr/>
          <p:nvPr/>
        </p:nvCxnSpPr>
        <p:spPr>
          <a:xfrm flipH="1">
            <a:off x="1608082" y="1849821"/>
            <a:ext cx="5254" cy="877614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miter lim="800000"/>
            <a:tailEnd type="arrow"/>
          </a:ln>
          <a:effectLst/>
        </p:spPr>
      </p:cxnSp>
      <p:sp>
        <p:nvSpPr>
          <p:cNvPr id="14" name="Скругленный прямоугольник 13"/>
          <p:cNvSpPr/>
          <p:nvPr/>
        </p:nvSpPr>
        <p:spPr>
          <a:xfrm>
            <a:off x="783020" y="2832539"/>
            <a:ext cx="1408387" cy="935420"/>
          </a:xfrm>
          <a:prstGeom prst="roundRect">
            <a:avLst/>
          </a:prstGeom>
          <a:ln w="12700" cap="flat">
            <a:noFill/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 семьи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26674" y="2611822"/>
            <a:ext cx="2243960" cy="1229708"/>
          </a:xfrm>
          <a:prstGeom prst="roundRect">
            <a:avLst/>
          </a:prstGeom>
          <a:ln w="12700" cap="flat">
            <a:noFill/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83821" y="2659120"/>
            <a:ext cx="2590800" cy="1229708"/>
          </a:xfrm>
          <a:prstGeom prst="roundRect">
            <a:avLst/>
          </a:prstGeom>
          <a:ln w="12700" cap="flat">
            <a:noFill/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Муниципальных образований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25335" y="4845349"/>
            <a:ext cx="3615560" cy="1229708"/>
          </a:xfrm>
          <a:prstGeom prst="roundRect">
            <a:avLst/>
          </a:prstGeom>
          <a:ln w="12700" cap="flat">
            <a:noFill/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Субъектов РФ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5030300"/>
            <a:ext cx="4099034" cy="1203433"/>
          </a:xfrm>
          <a:prstGeom prst="roundRect">
            <a:avLst/>
          </a:prstGeom>
          <a:ln w="12700" cap="flat">
            <a:solidFill>
              <a:schemeClr val="bg1"/>
            </a:solidFill>
            <a:prstDash val="solid"/>
            <a:miter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Российской Федерации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(федеральный бюджет, бюджеты государственных внебюджетных фондов РФ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19" name="Рисунок 18" descr="1621463045_23-phonoteka_org-p-fon-dlya-prezentatsii-byudzhet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106" y="4145279"/>
            <a:ext cx="3815894" cy="25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244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0832" y="243841"/>
            <a:ext cx="9765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Бюджетный процесс – ежегодное формирование и исполнение бюджета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032000" y="1365504"/>
          <a:ext cx="8128000" cy="477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18125" y="2694432"/>
            <a:ext cx="175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Совет депутатов Бокситогорского муниципального района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18126" y="4084320"/>
            <a:ext cx="1765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Администрация Бокситогорского муниципального района</a:t>
            </a:r>
            <a:endParaRPr lang="ru-RU" sz="1400" b="1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963168" y="1792224"/>
            <a:ext cx="2414016" cy="987552"/>
          </a:xfrm>
          <a:prstGeom prst="homePlat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ctr" defTabSz="685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/>
              <a:t>Подготовка обоснования доходов и расходов</a:t>
            </a:r>
            <a:endParaRPr lang="ru-RU" sz="1400" b="1" i="1" dirty="0"/>
          </a:p>
        </p:txBody>
      </p:sp>
      <p:sp>
        <p:nvSpPr>
          <p:cNvPr id="17" name="Пятиугольник 16"/>
          <p:cNvSpPr/>
          <p:nvPr/>
        </p:nvSpPr>
        <p:spPr>
          <a:xfrm>
            <a:off x="1030224" y="4187952"/>
            <a:ext cx="2395728" cy="987552"/>
          </a:xfrm>
          <a:prstGeom prst="homePlat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ctr" defTabSz="685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i="1" dirty="0" smtClean="0"/>
              <a:t>Принятие решения об исполнении бюджета</a:t>
            </a:r>
            <a:endParaRPr lang="ru-RU" sz="1400" b="1" i="1" dirty="0"/>
          </a:p>
        </p:txBody>
      </p:sp>
      <p:sp>
        <p:nvSpPr>
          <p:cNvPr id="20" name="Пятиугольник 19"/>
          <p:cNvSpPr/>
          <p:nvPr/>
        </p:nvSpPr>
        <p:spPr>
          <a:xfrm>
            <a:off x="9131808" y="2121408"/>
            <a:ext cx="2157984" cy="1033272"/>
          </a:xfrm>
          <a:prstGeom prst="homePlat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algn="ctr"/>
            <a:r>
              <a:rPr lang="ru-RU" sz="1400" b="1" i="1" dirty="0" smtClean="0"/>
              <a:t>Принятие решения о бюджете</a:t>
            </a:r>
            <a:endParaRPr lang="ru-RU" sz="1400" b="1" i="1" dirty="0"/>
          </a:p>
        </p:txBody>
      </p:sp>
      <p:sp>
        <p:nvSpPr>
          <p:cNvPr id="21" name="Пятиугольник 20"/>
          <p:cNvSpPr/>
          <p:nvPr/>
        </p:nvSpPr>
        <p:spPr>
          <a:xfrm>
            <a:off x="9046464" y="4407408"/>
            <a:ext cx="2286000" cy="1408176"/>
          </a:xfrm>
          <a:prstGeom prst="homePlat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algn="ctr"/>
            <a:r>
              <a:rPr lang="ru-RU" sz="1200" b="1" i="1" dirty="0" smtClean="0"/>
              <a:t>Получение доходов и распределение расходов в соответствии с решением </a:t>
            </a:r>
            <a:endParaRPr lang="ru-RU" sz="1200" b="1" i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194304" y="2621280"/>
            <a:ext cx="426720" cy="316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389376" y="4108704"/>
            <a:ext cx="573024" cy="134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8400288" y="3185160"/>
            <a:ext cx="621792" cy="243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8327136" y="4035552"/>
            <a:ext cx="597408" cy="243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ABA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4256" y="329185"/>
            <a:ext cx="97536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Формирование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бюджета Бокситогорского муниципального района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Табличка 6"/>
          <p:cNvSpPr/>
          <p:nvPr/>
        </p:nvSpPr>
        <p:spPr>
          <a:xfrm>
            <a:off x="4376928" y="2301240"/>
            <a:ext cx="2438400" cy="2255520"/>
          </a:xfrm>
          <a:prstGeom prst="plaque">
            <a:avLst/>
          </a:prstGeom>
          <a:solidFill>
            <a:srgbClr val="CAABA2"/>
          </a:solidFill>
          <a:ln w="12700" cap="flat">
            <a:noFill/>
            <a:prstDash val="solid"/>
            <a:miter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Составление бюджета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Diagram group"/>
          <p:cNvGrpSpPr/>
          <p:nvPr/>
        </p:nvGrpSpPr>
        <p:grpSpPr>
          <a:xfrm>
            <a:off x="658369" y="1328927"/>
            <a:ext cx="2706623" cy="1951817"/>
            <a:chOff x="3150" y="1514977"/>
            <a:chExt cx="2046774" cy="2019970"/>
          </a:xfrm>
          <a:scene3d>
            <a:camera prst="isometricOffAxis2Left"/>
            <a:lightRig rig="threePt" dir="t"/>
          </a:scene3d>
        </p:grpSpPr>
        <p:grpSp>
          <p:nvGrpSpPr>
            <p:cNvPr id="10" name="Группа 9"/>
            <p:cNvGrpSpPr/>
            <p:nvPr/>
          </p:nvGrpSpPr>
          <p:grpSpPr>
            <a:xfrm>
              <a:off x="3150" y="1514977"/>
              <a:ext cx="2046774" cy="2019970"/>
              <a:chOff x="3150" y="1514977"/>
              <a:chExt cx="2046774" cy="2019970"/>
            </a:xfrm>
            <a:scene3d>
              <a:camera prst="isometricOffAxis2Left"/>
              <a:lightRig rig="threePt" dir="t"/>
            </a:scene3d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3150" y="1514977"/>
                <a:ext cx="2046774" cy="201997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sp3d>
                <a:bevelT prst="angle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Скругленный прямоугольник 4"/>
              <p:cNvSpPr/>
              <p:nvPr/>
            </p:nvSpPr>
            <p:spPr>
              <a:xfrm>
                <a:off x="101757" y="1613584"/>
                <a:ext cx="1849560" cy="1822756"/>
              </a:xfrm>
              <a:prstGeom prst="rect">
                <a:avLst/>
              </a:prstGeom>
              <a:sp3d>
                <a:bevelT prst="angle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 smtClean="0"/>
                  <a:t>Основные направления бюджетной и налоговой политики</a:t>
                </a:r>
                <a:endParaRPr lang="ru-RU" sz="2000" b="1" kern="1200" dirty="0"/>
              </a:p>
            </p:txBody>
          </p:sp>
        </p:grpSp>
      </p:grpSp>
      <p:sp>
        <p:nvSpPr>
          <p:cNvPr id="14" name="Стрелка вниз 13"/>
          <p:cNvSpPr/>
          <p:nvPr/>
        </p:nvSpPr>
        <p:spPr>
          <a:xfrm rot="7444312">
            <a:off x="3608156" y="1869745"/>
            <a:ext cx="392354" cy="682835"/>
          </a:xfrm>
          <a:prstGeom prst="downArrow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grpSp>
        <p:nvGrpSpPr>
          <p:cNvPr id="15" name="Diagram group"/>
          <p:cNvGrpSpPr/>
          <p:nvPr/>
        </p:nvGrpSpPr>
        <p:grpSpPr>
          <a:xfrm>
            <a:off x="804672" y="3962400"/>
            <a:ext cx="2584704" cy="2036063"/>
            <a:chOff x="2391054" y="1514977"/>
            <a:chExt cx="2046774" cy="2019970"/>
          </a:xfrm>
          <a:solidFill>
            <a:schemeClr val="accent1">
              <a:lumMod val="75000"/>
            </a:schemeClr>
          </a:solidFill>
          <a:scene3d>
            <a:camera prst="isometricOffAxis1Right"/>
            <a:lightRig rig="threePt" dir="t"/>
          </a:scene3d>
        </p:grpSpPr>
        <p:grpSp>
          <p:nvGrpSpPr>
            <p:cNvPr id="16" name="Группа 15"/>
            <p:cNvGrpSpPr/>
            <p:nvPr/>
          </p:nvGrpSpPr>
          <p:grpSpPr>
            <a:xfrm>
              <a:off x="2391054" y="1514977"/>
              <a:ext cx="2046774" cy="2019970"/>
              <a:chOff x="2391054" y="1514977"/>
              <a:chExt cx="2046774" cy="2019970"/>
            </a:xfrm>
            <a:grpFill/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2391054" y="1514977"/>
                <a:ext cx="2046774" cy="2019970"/>
              </a:xfrm>
              <a:prstGeom prst="roundRect">
                <a:avLst/>
              </a:prstGeom>
              <a:grpFill/>
              <a:ln>
                <a:solidFill>
                  <a:schemeClr val="bg1"/>
                </a:solidFill>
              </a:ln>
              <a:sp3d>
                <a:bevelT prst="angle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Скругленный прямоугольник 4"/>
              <p:cNvSpPr/>
              <p:nvPr/>
            </p:nvSpPr>
            <p:spPr>
              <a:xfrm>
                <a:off x="2489661" y="1613584"/>
                <a:ext cx="1849560" cy="18227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  <a:sp3d>
                <a:bevelT prst="angle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 smtClean="0">
                    <a:solidFill>
                      <a:schemeClr val="bg1"/>
                    </a:solidFill>
                    <a:latin typeface="+mn-lt"/>
                  </a:rPr>
                  <a:t>Прогноз социально-экономического развития</a:t>
                </a:r>
                <a:endParaRPr lang="ru-RU" sz="2000" b="1" kern="12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19" name="Diagram group"/>
          <p:cNvGrpSpPr/>
          <p:nvPr/>
        </p:nvGrpSpPr>
        <p:grpSpPr>
          <a:xfrm>
            <a:off x="7705345" y="1231392"/>
            <a:ext cx="2657856" cy="2048256"/>
            <a:chOff x="4778958" y="1514977"/>
            <a:chExt cx="2046774" cy="2019970"/>
          </a:xfrm>
          <a:scene3d>
            <a:camera prst="isometricOffAxis1Right"/>
            <a:lightRig rig="threePt" dir="t"/>
          </a:scene3d>
        </p:grpSpPr>
        <p:grpSp>
          <p:nvGrpSpPr>
            <p:cNvPr id="20" name="Группа 19"/>
            <p:cNvGrpSpPr/>
            <p:nvPr/>
          </p:nvGrpSpPr>
          <p:grpSpPr>
            <a:xfrm>
              <a:off x="4778958" y="1514977"/>
              <a:ext cx="2046774" cy="2019970"/>
              <a:chOff x="4778958" y="1514977"/>
              <a:chExt cx="2046774" cy="2019970"/>
            </a:xfrm>
          </p:grpSpPr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4778958" y="1514977"/>
                <a:ext cx="2046774" cy="201997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sp3d>
                <a:bevelT prst="angle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Скругленный прямоугольник 4"/>
              <p:cNvSpPr/>
              <p:nvPr/>
            </p:nvSpPr>
            <p:spPr>
              <a:xfrm>
                <a:off x="4877565" y="1613584"/>
                <a:ext cx="1849560" cy="1822756"/>
              </a:xfrm>
              <a:prstGeom prst="rect">
                <a:avLst/>
              </a:prstGeom>
              <a:sp3d>
                <a:bevelT prst="angle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 smtClean="0"/>
                  <a:t>Послание Президента РФ </a:t>
                </a:r>
                <a:endParaRPr lang="ru-RU" sz="2000" b="1" kern="1200" dirty="0"/>
              </a:p>
            </p:txBody>
          </p:sp>
        </p:grpSp>
      </p:grpSp>
      <p:sp>
        <p:nvSpPr>
          <p:cNvPr id="23" name="Стрелка вправо 22"/>
          <p:cNvSpPr/>
          <p:nvPr/>
        </p:nvSpPr>
        <p:spPr>
          <a:xfrm rot="19499196">
            <a:off x="6835129" y="2042565"/>
            <a:ext cx="685159" cy="346550"/>
          </a:xfrm>
          <a:prstGeom prst="rightArrow">
            <a:avLst>
              <a:gd name="adj1" fmla="val 52864"/>
              <a:gd name="adj2" fmla="val 50000"/>
            </a:avLst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grpSp>
        <p:nvGrpSpPr>
          <p:cNvPr id="24" name="Diagram group"/>
          <p:cNvGrpSpPr/>
          <p:nvPr/>
        </p:nvGrpSpPr>
        <p:grpSpPr>
          <a:xfrm>
            <a:off x="7827264" y="3852672"/>
            <a:ext cx="2731008" cy="2157984"/>
            <a:chOff x="7059730" y="1433087"/>
            <a:chExt cx="2046774" cy="2019970"/>
          </a:xfrm>
          <a:scene3d>
            <a:camera prst="isometricOffAxis2Left"/>
            <a:lightRig rig="threePt" dir="t"/>
          </a:scene3d>
        </p:grpSpPr>
        <p:grpSp>
          <p:nvGrpSpPr>
            <p:cNvPr id="25" name="Группа 24"/>
            <p:cNvGrpSpPr/>
            <p:nvPr/>
          </p:nvGrpSpPr>
          <p:grpSpPr>
            <a:xfrm>
              <a:off x="7059730" y="1433087"/>
              <a:ext cx="2046774" cy="2019970"/>
              <a:chOff x="7059730" y="1433087"/>
              <a:chExt cx="2046774" cy="2019970"/>
            </a:xfrm>
            <a:scene3d>
              <a:camera prst="isometricOffAxis2Left"/>
              <a:lightRig rig="threePt" dir="t"/>
            </a:scene3d>
          </p:grpSpPr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7059730" y="1433087"/>
                <a:ext cx="2046774" cy="2019970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Скругленный прямоугольник 4"/>
              <p:cNvSpPr/>
              <p:nvPr/>
            </p:nvSpPr>
            <p:spPr>
              <a:xfrm>
                <a:off x="7158337" y="1531694"/>
                <a:ext cx="1849560" cy="1822756"/>
              </a:xfrm>
              <a:prstGeom prst="rect">
                <a:avLst/>
              </a:prstGeom>
              <a:sp3d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 smtClean="0"/>
                  <a:t>Муниципальные программы</a:t>
                </a:r>
                <a:endParaRPr lang="ru-RU" sz="2000" b="1" kern="1200" dirty="0"/>
              </a:p>
            </p:txBody>
          </p:sp>
        </p:grpSp>
      </p:grpSp>
      <p:sp>
        <p:nvSpPr>
          <p:cNvPr id="28" name="Стрелка вниз 27"/>
          <p:cNvSpPr/>
          <p:nvPr/>
        </p:nvSpPr>
        <p:spPr>
          <a:xfrm rot="2969370">
            <a:off x="3709949" y="4326213"/>
            <a:ext cx="371918" cy="728695"/>
          </a:xfrm>
          <a:prstGeom prst="downArrow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9" name="Стрелка вниз 28"/>
          <p:cNvSpPr/>
          <p:nvPr/>
        </p:nvSpPr>
        <p:spPr>
          <a:xfrm rot="18334275">
            <a:off x="7044887" y="4293565"/>
            <a:ext cx="376324" cy="701581"/>
          </a:xfrm>
          <a:prstGeom prst="downArrow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5" y="0"/>
            <a:ext cx="10754435" cy="1255594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Формирование бюджета Бокситогорского муниципального района</a:t>
            </a:r>
            <a:endParaRPr lang="ru-RU" sz="36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Рисунок 7" descr="Budge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0" y="2328672"/>
            <a:ext cx="2670048" cy="2060448"/>
          </a:xfrm>
          <a:prstGeom prst="rect">
            <a:avLst/>
          </a:prstGeom>
          <a:effectLst>
            <a:glow rad="101600">
              <a:srgbClr val="996633">
                <a:alpha val="60000"/>
              </a:srgbClr>
            </a:glow>
          </a:effectLst>
          <a:scene3d>
            <a:camera prst="obliqueBottomLeft"/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918949" y="113449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/>
              <a:t>Цели и задачи бюджетной политики района</a:t>
            </a:r>
            <a:endParaRPr lang="ru-RU" sz="2000" b="1" i="1" dirty="0"/>
          </a:p>
        </p:txBody>
      </p:sp>
      <p:sp>
        <p:nvSpPr>
          <p:cNvPr id="17" name="Пятиугольник 16"/>
          <p:cNvSpPr/>
          <p:nvPr/>
        </p:nvSpPr>
        <p:spPr>
          <a:xfrm>
            <a:off x="402336" y="2157984"/>
            <a:ext cx="4096512" cy="1572768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Стратегическая приоритизация расходов и развитие принципов проектного управления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438912" y="4242816"/>
            <a:ext cx="4047744" cy="1682496"/>
          </a:xfrm>
          <a:prstGeom prst="homePlate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Обеспечение стабильных экономических условий развития Бокситогорского муниципального района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681728" y="4657344"/>
            <a:ext cx="3669792" cy="1914144"/>
          </a:xfrm>
          <a:prstGeom prst="homePlat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Обеспечение сбалансированного развития в районе через совершенствование межбюджетных отношений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7656576" y="1987296"/>
            <a:ext cx="3925824" cy="1658112"/>
          </a:xfrm>
          <a:prstGeom prst="homePlate">
            <a:avLst/>
          </a:prstGeom>
          <a:gradFill flip="none" rotWithShape="1">
            <a:gsLst>
              <a:gs pos="0">
                <a:srgbClr val="5641AD">
                  <a:shade val="30000"/>
                  <a:satMod val="115000"/>
                </a:srgbClr>
              </a:gs>
              <a:gs pos="50000">
                <a:srgbClr val="5641AD">
                  <a:shade val="67500"/>
                  <a:satMod val="115000"/>
                </a:srgbClr>
              </a:gs>
              <a:gs pos="100000">
                <a:srgbClr val="5641AD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Сохранение безопасного уровня долговой нагрузки Бокситогорского муниципал</a:t>
            </a:r>
            <a:r>
              <a:rPr lang="ru-RU" i="1" dirty="0" smtClean="0">
                <a:solidFill>
                  <a:schemeClr val="bg1"/>
                </a:solidFill>
              </a:rPr>
              <a:t>ь</a:t>
            </a:r>
            <a:r>
              <a:rPr lang="ru-RU" b="1" i="1" dirty="0" smtClean="0">
                <a:solidFill>
                  <a:schemeClr val="bg1"/>
                </a:solidFill>
              </a:rPr>
              <a:t>ного района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8814816" y="3986784"/>
            <a:ext cx="3230880" cy="170688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Повышение  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  эффективности управления 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  бюджетными расходами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19</a:t>
            </a:fld>
            <a:endParaRPr lang="ru-RU" noProof="0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56032" y="3218688"/>
            <a:ext cx="2450592" cy="2304288"/>
          </a:xfrm>
          <a:prstGeom prst="flowChartAlternateProcess">
            <a:avLst/>
          </a:prstGeom>
          <a:solidFill>
            <a:srgbClr val="FFFF66"/>
          </a:soli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 2247,1</a:t>
            </a:r>
          </a:p>
          <a:p>
            <a:pPr lvl="0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rgbClr val="660033"/>
                </a:solidFill>
              </a:rPr>
              <a:t>2003,9</a:t>
            </a:r>
          </a:p>
          <a:p>
            <a:pPr lvl="0"/>
            <a:r>
              <a:rPr lang="ru-RU" sz="3200" b="1" dirty="0" smtClean="0">
                <a:solidFill>
                  <a:srgbClr val="00B050"/>
                </a:solidFill>
              </a:rPr>
              <a:t>   2116,1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3" name="Блок-схема: данные 12"/>
          <p:cNvSpPr/>
          <p:nvPr/>
        </p:nvSpPr>
        <p:spPr>
          <a:xfrm>
            <a:off x="3938016" y="3252216"/>
            <a:ext cx="3133344" cy="2279904"/>
          </a:xfrm>
          <a:prstGeom prst="flowChartInputOutpu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lvl="0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 22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2,1</a:t>
            </a:r>
          </a:p>
          <a:p>
            <a:pPr lvl="0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ru-RU" sz="3200" b="1" dirty="0" smtClean="0">
                <a:solidFill>
                  <a:srgbClr val="660033"/>
                </a:solidFill>
              </a:rPr>
              <a:t>2019,2</a:t>
            </a:r>
          </a:p>
          <a:p>
            <a:pPr lvl="0"/>
            <a:r>
              <a:rPr lang="ru-RU" sz="3200" b="1" dirty="0" smtClean="0">
                <a:solidFill>
                  <a:srgbClr val="00B050"/>
                </a:solidFill>
              </a:rPr>
              <a:t>  2122,3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4" name="Блок-схема: ручное управление 13"/>
          <p:cNvSpPr/>
          <p:nvPr/>
        </p:nvSpPr>
        <p:spPr>
          <a:xfrm>
            <a:off x="8229600" y="3340608"/>
            <a:ext cx="2840736" cy="2145792"/>
          </a:xfrm>
          <a:prstGeom prst="flowChartManualOperation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12700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45,0</a:t>
            </a:r>
          </a:p>
          <a:p>
            <a:pPr lvl="0"/>
            <a:r>
              <a:rPr lang="ru-RU" sz="3200" b="1" dirty="0" smtClean="0">
                <a:solidFill>
                  <a:srgbClr val="641054"/>
                </a:solidFill>
              </a:rPr>
              <a:t>   15,3</a:t>
            </a:r>
          </a:p>
          <a:p>
            <a:pPr lvl="0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3200" b="1" dirty="0" smtClean="0">
                <a:solidFill>
                  <a:srgbClr val="00B050"/>
                </a:solidFill>
              </a:rPr>
              <a:t>6,2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70432" y="499873"/>
            <a:ext cx="8924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5641AD"/>
                </a:solidFill>
              </a:rPr>
              <a:t>Прогноз основных показателей бюджета Бокситогорского муниципального района</a:t>
            </a:r>
            <a:endParaRPr lang="ru-RU" sz="3200" b="1" i="1" dirty="0">
              <a:solidFill>
                <a:srgbClr val="5641A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832" y="2426208"/>
            <a:ext cx="191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Доходы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0496" y="2426208"/>
            <a:ext cx="202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Расходы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41664" y="2389633"/>
            <a:ext cx="2145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Дефицит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79776" y="3465576"/>
            <a:ext cx="9144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103,6% к 2024 г.</a:t>
            </a:r>
            <a:endParaRPr lang="ru-RU" sz="13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804160" y="4023360"/>
            <a:ext cx="9265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89,2% к 2025 г.</a:t>
            </a:r>
            <a:endParaRPr lang="ru-RU" sz="13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816352" y="4608577"/>
            <a:ext cx="90220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105,6% к 2026 г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010401" y="3608832"/>
            <a:ext cx="865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100,5%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2024 г.</a:t>
            </a:r>
            <a:endParaRPr lang="ru-RU" sz="13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949441" y="4216646"/>
            <a:ext cx="9387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88,1%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2025 г.</a:t>
            </a:r>
            <a:endParaRPr lang="ru-RU" sz="13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973825" y="4826246"/>
            <a:ext cx="8778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105,1</a:t>
            </a:r>
            <a:r>
              <a:rPr lang="en-US" sz="1300" b="1" dirty="0" smtClean="0"/>
              <a:t> </a:t>
            </a:r>
            <a:r>
              <a:rPr lang="ru-RU" sz="1300" b="1" dirty="0" smtClean="0"/>
              <a:t>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2026 г.</a:t>
            </a:r>
            <a:endParaRPr lang="ru-RU" sz="13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92494" y="6303264"/>
            <a:ext cx="204717" cy="20471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33812" y="6231374"/>
            <a:ext cx="2472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Прогноз на 202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год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345901" y="6297714"/>
            <a:ext cx="204717" cy="204716"/>
          </a:xfrm>
          <a:prstGeom prst="rect">
            <a:avLst/>
          </a:prstGeom>
          <a:solidFill>
            <a:srgbClr val="66003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93850" y="6230112"/>
            <a:ext cx="247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Прогноз на 202</a:t>
            </a:r>
            <a:r>
              <a:rPr lang="en-US" b="1" dirty="0" smtClean="0">
                <a:solidFill>
                  <a:srgbClr val="660033"/>
                </a:solidFill>
              </a:rPr>
              <a:t>6</a:t>
            </a:r>
            <a:r>
              <a:rPr lang="ru-RU" b="1" dirty="0" smtClean="0">
                <a:solidFill>
                  <a:srgbClr val="660033"/>
                </a:solidFill>
              </a:rPr>
              <a:t> год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625293" y="6277697"/>
            <a:ext cx="204717" cy="2047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956148" y="6217920"/>
            <a:ext cx="247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Прогноз на 202</a:t>
            </a:r>
            <a:r>
              <a:rPr lang="en-US" b="1" dirty="0" smtClean="0">
                <a:solidFill>
                  <a:srgbClr val="00B050"/>
                </a:solidFill>
              </a:rPr>
              <a:t>7</a:t>
            </a:r>
            <a:r>
              <a:rPr lang="ru-RU" b="1" dirty="0" smtClean="0">
                <a:solidFill>
                  <a:srgbClr val="00B050"/>
                </a:solidFill>
              </a:rPr>
              <a:t> год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966705" y="3651504"/>
            <a:ext cx="865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45,6%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2024 г.</a:t>
            </a:r>
            <a:endParaRPr lang="ru-RU" sz="13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0991089" y="4236720"/>
            <a:ext cx="865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34%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2024 г.</a:t>
            </a:r>
            <a:endParaRPr lang="ru-RU" sz="13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954513" y="4882896"/>
            <a:ext cx="865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/>
              <a:t>40,5% </a:t>
            </a:r>
            <a:endParaRPr lang="en-US" sz="1300" b="1" dirty="0" smtClean="0"/>
          </a:p>
          <a:p>
            <a:pPr algn="ctr"/>
            <a:r>
              <a:rPr lang="ru-RU" sz="1300" b="1" dirty="0" smtClean="0"/>
              <a:t>к 2024 г.</a:t>
            </a:r>
            <a:endParaRPr lang="ru-RU" sz="13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0436170" y="1999488"/>
            <a:ext cx="14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млн.руб.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250" y="201880"/>
            <a:ext cx="10631605" cy="11443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 Бокситогорском муниципальном районе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lum bright="-4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9002" y="1910687"/>
            <a:ext cx="6029305" cy="44475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658" y="1788766"/>
            <a:ext cx="522709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9,6% площади 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Ленинградской области</a:t>
            </a:r>
          </a:p>
          <a:p>
            <a:pPr>
              <a:buFont typeface="Arial" pitchFamily="34" charset="0"/>
              <a:buChar char="•"/>
            </a:pPr>
            <a:endParaRPr lang="ru-RU" sz="2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Территория 7,2 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тыс. км²</a:t>
            </a:r>
          </a:p>
          <a:p>
            <a:pPr>
              <a:buFont typeface="Arial" pitchFamily="34" charset="0"/>
              <a:buChar char="•"/>
            </a:pPr>
            <a:endParaRPr lang="ru-RU" sz="2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</a:rPr>
              <a:t>Население 50,8</a:t>
            </a:r>
            <a:r>
              <a:rPr lang="ru-RU" sz="2600" b="1" i="1" dirty="0" smtClean="0">
                <a:solidFill>
                  <a:schemeClr val="tx2">
                    <a:lumMod val="50000"/>
                  </a:schemeClr>
                </a:solidFill>
              </a:rPr>
              <a:t> тысяч человек</a:t>
            </a:r>
          </a:p>
          <a:p>
            <a:pPr>
              <a:buFont typeface="Arial" pitchFamily="34" charset="0"/>
              <a:buChar char="•"/>
            </a:pPr>
            <a:endParaRPr lang="ru-RU" sz="2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городское – 41,3 тыс. человек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сельское – 9,5 тыс. человек</a:t>
            </a:r>
          </a:p>
          <a:p>
            <a:endParaRPr lang="ru-RU" sz="2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941695" y="4981431"/>
            <a:ext cx="272955" cy="163772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1723646" cy="365125"/>
          </a:xfrm>
        </p:spPr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20</a:t>
            </a:fld>
            <a:endParaRPr lang="ru-RU" noProof="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6720" y="0"/>
          <a:ext cx="9611360" cy="66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по 2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416" y="2241611"/>
            <a:ext cx="2618408" cy="1989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5306" y="792480"/>
            <a:ext cx="14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млн.руб.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CAABA2"/>
            </a:gs>
            <a:gs pos="100000">
              <a:schemeClr val="accent3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56444" y="259308"/>
            <a:ext cx="981856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i="1" dirty="0" smtClean="0">
                <a:solidFill>
                  <a:srgbClr val="7030A0"/>
                </a:solidFill>
                <a:latin typeface="+mn-lt"/>
              </a:rPr>
              <a:t>Прогноз основных показателей консолидированного </a:t>
            </a:r>
            <a:r>
              <a:rPr lang="ru-RU" sz="3200" i="1" dirty="0">
                <a:solidFill>
                  <a:srgbClr val="7030A0"/>
                </a:solidFill>
                <a:latin typeface="+mn-lt"/>
              </a:rPr>
              <a:t>бюджета Бокситогорского муниципального района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ph type="tbl" sz="quarter" idx="17"/>
          </p:nvPr>
        </p:nvGraphicFramePr>
        <p:xfrm>
          <a:off x="853441" y="2292824"/>
          <a:ext cx="10392314" cy="381033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604053"/>
                <a:gridCol w="2261368"/>
                <a:gridCol w="2265525"/>
                <a:gridCol w="2261368"/>
              </a:tblGrid>
              <a:tr h="75889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Основные характеристики бюджета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Консолидированный бюджет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Проект бюджета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2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202</a:t>
                      </a:r>
                      <a:r>
                        <a:rPr lang="en-US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5</a:t>
                      </a: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год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202</a:t>
                      </a:r>
                      <a:r>
                        <a:rPr lang="en-US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год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202</a:t>
                      </a:r>
                      <a:r>
                        <a:rPr lang="en-US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7</a:t>
                      </a:r>
                      <a:r>
                        <a:rPr lang="ru-RU" sz="2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год</a:t>
                      </a:r>
                      <a:endParaRPr lang="ru-RU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57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Общий объем доходов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2880,6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2603,8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2698,6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57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/>
                        <a:t>Общий объем расходов</a:t>
                      </a:r>
                      <a:endParaRPr lang="ru-RU" sz="2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2946,4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2629,9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2710,5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9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/>
                        <a:t>Дефицит </a:t>
                      </a:r>
                      <a:r>
                        <a:rPr lang="ru-RU" sz="2400" b="1" dirty="0" smtClean="0"/>
                        <a:t>(-)</a:t>
                      </a:r>
                      <a:endParaRPr lang="ru-RU" sz="2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0" marR="5536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-65,7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-26,1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-11,8</a:t>
                      </a: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399594" y="1743456"/>
            <a:ext cx="144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млн.руб.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22</a:t>
            </a:fld>
            <a:endParaRPr lang="ru-RU" noProof="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341376" y="1255776"/>
          <a:ext cx="11448288" cy="532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9184" y="170688"/>
            <a:ext cx="10448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Доходы бюджета - поступающие в бюджет денежные средства, за исключением средств, являющихся источниками финансирования дефицита бюджета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alpha val="32000"/>
              </a:schemeClr>
            </a:gs>
            <a:gs pos="100000">
              <a:schemeClr val="accent3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23</a:t>
            </a:fld>
            <a:endParaRPr lang="ru-RU" noProof="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463296" y="1524000"/>
          <a:ext cx="8583168" cy="469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16737" y="353568"/>
            <a:ext cx="9351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</a:t>
            </a:r>
            <a:endParaRPr lang="ru-RU" sz="4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1636524135_13-flomaster-club-p-finansi-illyustratsiya-krasivie-risunki-1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032" y="2913888"/>
            <a:ext cx="2791968" cy="268223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565" y="78516"/>
            <a:ext cx="10849121" cy="12180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Формы и объем межбюджетных трансфертов бюджетам поселений из бюджета района</a:t>
            </a:r>
            <a:endParaRPr lang="ru-RU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10185"/>
          <a:ext cx="12000933" cy="554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315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0526126" y="5787909"/>
            <a:ext cx="1665874" cy="433449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906" y="736164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6161" y="2743200"/>
            <a:ext cx="2702257" cy="51861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50458" y="1"/>
            <a:ext cx="10172132" cy="1163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rgbClr val="5641AD"/>
                </a:solidFill>
              </a:rPr>
              <a:t>Прогноз поступления доходов в бюджет </a:t>
            </a:r>
            <a:r>
              <a:rPr lang="ru-RU" sz="3600" dirty="0">
                <a:solidFill>
                  <a:srgbClr val="5641AD"/>
                </a:solidFill>
              </a:rPr>
              <a:t>Бокситогорского муниципального района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195785" y="2150645"/>
          <a:ext cx="5045691" cy="438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10913" y="2084832"/>
            <a:ext cx="1304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2247,1</a:t>
            </a:r>
            <a:endParaRPr lang="ru-RU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303812"/>
            <a:ext cx="416824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j-lt"/>
                <a:cs typeface="Times New Roman" pitchFamily="18" charset="0"/>
              </a:rPr>
              <a:t>БЕЗВОЗМЕЗДНЫЕ ПОСТУПЛЕНИЯ</a:t>
            </a:r>
            <a:endParaRPr lang="ru-RU" b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8041" y="1945573"/>
            <a:ext cx="3813959" cy="646331"/>
          </a:xfrm>
          <a:prstGeom prst="rect">
            <a:avLst/>
          </a:prstGeom>
          <a:noFill/>
          <a:ln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6600"/>
                </a:solidFill>
                <a:latin typeface="+mj-lt"/>
                <a:cs typeface="Times New Roman" pitchFamily="18" charset="0"/>
              </a:rPr>
              <a:t>НАЛОГОВЫЕ И НЕНАЛОГОВЫЕ ДОХОДЫ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C66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1345" y="1377538"/>
            <a:ext cx="4880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41054"/>
                </a:solidFill>
                <a:latin typeface="+mj-lt"/>
              </a:rPr>
              <a:t>СТРУКТУРА ДОХОДОВ В 2025 ГОДУ</a:t>
            </a:r>
            <a:endParaRPr lang="ru-RU" sz="2000" b="1" dirty="0">
              <a:solidFill>
                <a:srgbClr val="641054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3400" y="2600696"/>
            <a:ext cx="10881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C6600"/>
                </a:solidFill>
                <a:latin typeface="+mj-lt"/>
              </a:rPr>
              <a:t>959,4</a:t>
            </a:r>
            <a:endParaRPr lang="ru-RU" sz="2400" b="1" i="1" dirty="0">
              <a:solidFill>
                <a:srgbClr val="CC66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4448" y="2909455"/>
            <a:ext cx="11875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i="1" cap="all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cs typeface="Times New Roman" pitchFamily="18" charset="0"/>
              </a:rPr>
              <a:t>1287,</a:t>
            </a:r>
            <a:r>
              <a:rPr lang="en-US" sz="2400" b="1" i="1" cap="all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cs typeface="Times New Roman" pitchFamily="18" charset="0"/>
              </a:rPr>
              <a:t>7</a:t>
            </a:r>
            <a:endParaRPr lang="ru-RU" sz="2400" b="1" i="1" cap="all" dirty="0" smtClean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77599" y="1216023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Млн.руб</a:t>
            </a:r>
            <a:r>
              <a:rPr lang="ru-RU" i="1" dirty="0" smtClean="0"/>
              <a:t>.</a:t>
            </a:r>
            <a:endParaRPr lang="ru-RU" i="1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0" y="3429000"/>
          <a:ext cx="3877055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7668767" y="3108960"/>
          <a:ext cx="4523233" cy="374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Стрелка углом 25"/>
          <p:cNvSpPr/>
          <p:nvPr/>
        </p:nvSpPr>
        <p:spPr>
          <a:xfrm>
            <a:off x="7148946" y="2137560"/>
            <a:ext cx="1187532" cy="522514"/>
          </a:xfrm>
          <a:prstGeom prst="bentArrow">
            <a:avLst/>
          </a:prstGeom>
          <a:solidFill>
            <a:srgbClr val="CC66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ABA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0836322" y="5759354"/>
            <a:ext cx="1355678" cy="477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1651377" y="1555845"/>
            <a:ext cx="682388" cy="3057099"/>
          </a:xfrm>
          <a:prstGeom prst="rect">
            <a:avLst/>
          </a:prstGeom>
          <a:solidFill>
            <a:srgbClr val="CCCCFF"/>
          </a:solidFill>
          <a:ln w="12700" cap="flat">
            <a:solidFill>
              <a:srgbClr val="CCCCFF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343" y="801870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91329" y="1"/>
            <a:ext cx="10172132" cy="11948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Прогноз поступления доходов в бюджет </a:t>
            </a:r>
            <a:r>
              <a:rPr lang="ru-RU" sz="3600" dirty="0"/>
              <a:t>Бокситогорского муниципального района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39932" y="2365247"/>
          <a:ext cx="4805524" cy="4315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05524"/>
              </a:tblGrid>
              <a:tr h="4998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/>
                        <a:t>ВСЕГО ДОХОДОВ</a:t>
                      </a:r>
                    </a:p>
                  </a:txBody>
                  <a:tcPr anchor="ctr"/>
                </a:tc>
              </a:tr>
              <a:tr h="4190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/>
                        <a:t>Налоговые и неналоговые доходы</a:t>
                      </a:r>
                    </a:p>
                  </a:txBody>
                  <a:tcPr anchor="ctr"/>
                </a:tc>
              </a:tr>
              <a:tr h="438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/>
                        <a:t>Налоговые доходы </a:t>
                      </a:r>
                    </a:p>
                  </a:txBody>
                  <a:tcPr anchor="ctr"/>
                </a:tc>
              </a:tr>
              <a:tr h="438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dirty="0" smtClean="0"/>
                        <a:t>Налог на доходы физических лиц</a:t>
                      </a:r>
                    </a:p>
                  </a:txBody>
                  <a:tcPr anchor="ctr"/>
                </a:tc>
              </a:tr>
              <a:tr h="438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sng" dirty="0" smtClean="0"/>
                        <a:t>Акцизы на нефтепродукты</a:t>
                      </a:r>
                    </a:p>
                  </a:txBody>
                  <a:tcPr anchor="ctr"/>
                </a:tc>
              </a:tr>
              <a:tr h="61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/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anchor="ctr"/>
                </a:tc>
              </a:tr>
              <a:tr h="438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sng" dirty="0" smtClean="0"/>
                        <a:t>Единый сельскохозяйственный налог </a:t>
                      </a:r>
                    </a:p>
                  </a:txBody>
                  <a:tcPr anchor="ctr"/>
                </a:tc>
              </a:tr>
              <a:tr h="525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u="sng" dirty="0" smtClean="0"/>
                        <a:t>Патентная система</a:t>
                      </a:r>
                    </a:p>
                  </a:txBody>
                  <a:tcPr anchor="ctr"/>
                </a:tc>
              </a:tr>
              <a:tr h="499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sng" dirty="0" smtClean="0"/>
                        <a:t>Государственная пошлина</a:t>
                      </a:r>
                      <a:endParaRPr lang="ru-RU" sz="1800" u="sng" dirty="0" smtClean="0">
                        <a:latin typeface="Times New Roman"/>
                        <a:ea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745707" y="2402009"/>
          <a:ext cx="1433016" cy="43075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33016"/>
              </a:tblGrid>
              <a:tr h="4868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2167,9</a:t>
                      </a:r>
                      <a:endParaRPr lang="ru-RU" dirty="0"/>
                    </a:p>
                  </a:txBody>
                  <a:tcPr anchor="ctr"/>
                </a:tc>
              </a:tr>
              <a:tr h="42275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1004,9</a:t>
                      </a:r>
                      <a:endParaRPr lang="ru-RU" dirty="0"/>
                    </a:p>
                  </a:txBody>
                  <a:tcPr anchor="ctr"/>
                </a:tc>
              </a:tr>
              <a:tr h="44837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922,7</a:t>
                      </a:r>
                      <a:endParaRPr lang="ru-RU" dirty="0"/>
                    </a:p>
                  </a:txBody>
                  <a:tcPr anchor="ctr"/>
                </a:tc>
              </a:tr>
              <a:tr h="43556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712,4</a:t>
                      </a:r>
                    </a:p>
                  </a:txBody>
                  <a:tcPr marL="68580" marR="68580" marT="0" marB="0" anchor="ctr"/>
                </a:tc>
              </a:tr>
              <a:tr h="4483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23,7</a:t>
                      </a:r>
                    </a:p>
                  </a:txBody>
                  <a:tcPr marL="68580" marR="68580" marT="0" marB="0" anchor="ctr"/>
                </a:tc>
              </a:tr>
              <a:tr h="544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166,0</a:t>
                      </a:r>
                    </a:p>
                  </a:txBody>
                  <a:tcPr marL="68580" marR="68580" marT="0" marB="0" anchor="ctr"/>
                </a:tc>
              </a:tr>
              <a:tr h="4876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68580" marR="68580" marT="0" marB="0" anchor="ctr"/>
                </a:tc>
              </a:tr>
              <a:tr h="5908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68580" marR="68580" marT="0" marB="0" anchor="ctr"/>
                </a:tc>
              </a:tr>
              <a:tr h="442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10,8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315200" y="2388360"/>
          <a:ext cx="1446663" cy="43330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6663"/>
              </a:tblGrid>
              <a:tr h="4891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2247,1</a:t>
                      </a:r>
                      <a:endParaRPr lang="ru-RU" dirty="0"/>
                    </a:p>
                  </a:txBody>
                  <a:tcPr anchor="ctr"/>
                </a:tc>
              </a:tr>
              <a:tr h="42480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959,4</a:t>
                      </a:r>
                      <a:endParaRPr lang="ru-RU" b="1" dirty="0"/>
                    </a:p>
                  </a:txBody>
                  <a:tcPr anchor="ctr"/>
                </a:tc>
              </a:tr>
              <a:tr h="45054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881,2</a:t>
                      </a:r>
                      <a:endParaRPr lang="ru-RU" b="1" dirty="0"/>
                    </a:p>
                  </a:txBody>
                  <a:tcPr anchor="ctr"/>
                </a:tc>
              </a:tr>
              <a:tr h="43767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663,7</a:t>
                      </a:r>
                      <a:endParaRPr lang="ru-RU" dirty="0"/>
                    </a:p>
                  </a:txBody>
                  <a:tcPr anchor="ctr"/>
                </a:tc>
              </a:tr>
              <a:tr h="450545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26,4</a:t>
                      </a:r>
                      <a:endParaRPr lang="ru-RU" dirty="0"/>
                    </a:p>
                  </a:txBody>
                  <a:tcPr anchor="ctr"/>
                </a:tc>
              </a:tr>
              <a:tr h="54733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170,2</a:t>
                      </a:r>
                      <a:endParaRPr lang="ru-RU" dirty="0"/>
                    </a:p>
                  </a:txBody>
                  <a:tcPr anchor="ctr"/>
                </a:tc>
              </a:tr>
              <a:tr h="490012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ru-RU" dirty="0"/>
                    </a:p>
                  </a:txBody>
                  <a:tcPr anchor="ctr"/>
                </a:tc>
              </a:tr>
              <a:tr h="59375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9,6</a:t>
                      </a:r>
                      <a:endParaRPr lang="ru-RU" dirty="0"/>
                    </a:p>
                  </a:txBody>
                  <a:tcPr anchor="ctr"/>
                </a:tc>
              </a:tr>
              <a:tr h="4492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11,0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8874082" y="2390633"/>
          <a:ext cx="1375387" cy="433080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75387"/>
              </a:tblGrid>
              <a:tr h="484519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2003,9</a:t>
                      </a:r>
                      <a:endParaRPr lang="ru-RU" dirty="0"/>
                    </a:p>
                  </a:txBody>
                  <a:tcPr anchor="ctr"/>
                </a:tc>
              </a:tr>
              <a:tr h="420768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1042,6</a:t>
                      </a:r>
                      <a:endParaRPr lang="ru-RU" b="1" dirty="0"/>
                    </a:p>
                  </a:txBody>
                  <a:tcPr anchor="ctr"/>
                </a:tc>
              </a:tr>
              <a:tr h="446270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961,2</a:t>
                      </a:r>
                      <a:endParaRPr lang="ru-RU" dirty="0"/>
                    </a:p>
                  </a:txBody>
                  <a:tcPr anchor="ctr"/>
                </a:tc>
              </a:tr>
              <a:tr h="4379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739,0</a:t>
                      </a:r>
                    </a:p>
                  </a:txBody>
                  <a:tcPr marL="68580" marR="68580" marT="0" marB="0" anchor="ctr"/>
                </a:tc>
              </a:tr>
              <a:tr h="4631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27,1</a:t>
                      </a:r>
                    </a:p>
                  </a:txBody>
                  <a:tcPr marL="68580" marR="68580" marT="0" marB="0" anchor="ctr"/>
                </a:tc>
              </a:tr>
              <a:tr h="5421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173,6</a:t>
                      </a:r>
                    </a:p>
                  </a:txBody>
                  <a:tcPr marL="68580" marR="68580" marT="0" marB="0" anchor="ctr"/>
                </a:tc>
              </a:tr>
              <a:tr h="48535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68580" marR="68580" marT="0" marB="0" anchor="ctr"/>
                </a:tc>
              </a:tr>
              <a:tr h="58811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 marL="68580" marR="68580" marT="0" marB="0" anchor="ctr"/>
                </a:tc>
              </a:tr>
              <a:tr h="46256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0360925" y="2390635"/>
          <a:ext cx="1433016" cy="431892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33016"/>
              </a:tblGrid>
              <a:tr h="488876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2116,1</a:t>
                      </a:r>
                      <a:endParaRPr lang="ru-RU" dirty="0"/>
                    </a:p>
                  </a:txBody>
                  <a:tcPr anchor="ctr"/>
                </a:tc>
              </a:tr>
              <a:tr h="424552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1121,5</a:t>
                      </a:r>
                      <a:endParaRPr lang="ru-RU" b="1" dirty="0"/>
                    </a:p>
                  </a:txBody>
                  <a:tcPr anchor="ctr"/>
                </a:tc>
              </a:tr>
              <a:tr h="450283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1037,4</a:t>
                      </a:r>
                      <a:endParaRPr lang="ru-RU" dirty="0"/>
                    </a:p>
                  </a:txBody>
                  <a:tcPr anchor="ctr"/>
                </a:tc>
              </a:tr>
              <a:tr h="4374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810,5</a:t>
                      </a:r>
                    </a:p>
                  </a:txBody>
                  <a:tcPr marL="68580" marR="68580" marT="0" marB="0" anchor="ctr"/>
                </a:tc>
              </a:tr>
              <a:tr h="45028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27,9</a:t>
                      </a:r>
                    </a:p>
                  </a:txBody>
                  <a:tcPr marL="68580" marR="68580" marT="0" marB="0" anchor="ctr"/>
                </a:tc>
              </a:tr>
              <a:tr h="5470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177,1</a:t>
                      </a:r>
                    </a:p>
                  </a:txBody>
                  <a:tcPr marL="68580" marR="68580" marT="0" marB="0" anchor="ctr"/>
                </a:tc>
              </a:tr>
              <a:tr h="48972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68580" marR="68580" marT="0" marB="0" anchor="ctr"/>
                </a:tc>
              </a:tr>
              <a:tr h="56763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9,8</a:t>
                      </a:r>
                    </a:p>
                  </a:txBody>
                  <a:tcPr marL="68580" marR="68580" marT="0" marB="0" anchor="ctr"/>
                </a:tc>
              </a:tr>
              <a:tr h="46313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11,9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743574" y="2343150"/>
            <a:ext cx="6048091" cy="85725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tx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5498591" y="1426464"/>
          <a:ext cx="6303264" cy="12131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816"/>
                <a:gridCol w="1575816"/>
                <a:gridCol w="1575816"/>
                <a:gridCol w="1575816"/>
              </a:tblGrid>
              <a:tr h="1213104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Ожидаемое исполнение</a:t>
                      </a:r>
                    </a:p>
                    <a:p>
                      <a:pPr algn="ctr"/>
                      <a:r>
                        <a:rPr lang="ru-RU" sz="1800" i="1" dirty="0" smtClean="0"/>
                        <a:t> </a:t>
                      </a:r>
                      <a:r>
                        <a:rPr lang="ru-RU" sz="1800" b="1" i="1" dirty="0" smtClean="0"/>
                        <a:t>202</a:t>
                      </a:r>
                      <a:r>
                        <a:rPr lang="en-US" sz="1800" b="1" i="1" dirty="0" smtClean="0"/>
                        <a:t>4</a:t>
                      </a:r>
                      <a:r>
                        <a:rPr lang="ru-RU" sz="1800" b="1" i="1" baseline="0" dirty="0" smtClean="0"/>
                        <a:t> год</a:t>
                      </a:r>
                      <a:endParaRPr lang="en-US" sz="18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Проект     202</a:t>
                      </a:r>
                      <a:r>
                        <a:rPr lang="en-US" sz="1800" b="1" i="1" dirty="0" smtClean="0"/>
                        <a:t>5</a:t>
                      </a:r>
                    </a:p>
                    <a:p>
                      <a:pPr algn="ctr"/>
                      <a:r>
                        <a:rPr lang="ru-RU" sz="1800" b="1" i="1" dirty="0" smtClean="0"/>
                        <a:t> год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1277599" y="1060704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Млн.руб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6739335" y="6032486"/>
            <a:ext cx="1355678" cy="477673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1620897" y="1525364"/>
            <a:ext cx="743349" cy="3057099"/>
          </a:xfrm>
          <a:prstGeom prst="rect">
            <a:avLst/>
          </a:prstGeom>
          <a:solidFill>
            <a:srgbClr val="99CCFF"/>
          </a:solidFill>
          <a:ln w="12700" cap="flat">
            <a:solidFill>
              <a:srgbClr val="99CCFF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343" y="813745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4209" y="1"/>
            <a:ext cx="10172132" cy="10728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Прогноз поступления доходов в бюджет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Бокситогорского муниципального района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53568" y="2389633"/>
          <a:ext cx="5215961" cy="2789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15961"/>
              </a:tblGrid>
              <a:tr h="4563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Неналоговые доходы</a:t>
                      </a:r>
                    </a:p>
                  </a:txBody>
                  <a:tcPr marL="31386" marR="31386" marT="0" marB="0" anchor="ctr"/>
                </a:tc>
              </a:tr>
              <a:tr h="468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/>
                        <a:t>Доходы от арендной платы за землю</a:t>
                      </a:r>
                      <a:endParaRPr lang="ru-RU" sz="180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  <a:tr h="4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/>
                        <a:t>Доходы от аренды имущества</a:t>
                      </a:r>
                      <a:endParaRPr lang="ru-RU" sz="180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  <a:tr h="608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Плата за негативное воздействие на </a:t>
                      </a:r>
                      <a:r>
                        <a:rPr lang="ru-RU" sz="1800" u="sng" dirty="0"/>
                        <a:t>окружающую среду</a:t>
                      </a:r>
                      <a:endParaRPr lang="ru-RU" sz="180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  <a:tr h="789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Доходы от оказания платных услуг и </a:t>
                      </a:r>
                      <a:r>
                        <a:rPr lang="ru-RU" sz="1800" u="sng" dirty="0"/>
                        <a:t>компенсации затрат государства</a:t>
                      </a:r>
                      <a:endParaRPr lang="ru-RU" sz="180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745707" y="2402008"/>
          <a:ext cx="1433016" cy="263385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33016"/>
              </a:tblGrid>
              <a:tr h="4888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82,3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45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61,5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02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2,0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162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6,9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538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1,2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315200" y="2388360"/>
          <a:ext cx="1446663" cy="267197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46663"/>
              </a:tblGrid>
              <a:tr h="4891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78,2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480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62,6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05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1,0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291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7833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1,2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8874082" y="2390633"/>
          <a:ext cx="1375387" cy="26801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75387"/>
              </a:tblGrid>
              <a:tr h="4845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81,4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076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66,1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462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1,1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2792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5,1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70064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1,3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0360925" y="2390635"/>
          <a:ext cx="1433016" cy="269200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33016"/>
              </a:tblGrid>
              <a:tr h="4888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84,1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45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68,7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02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1,1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038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5,2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7243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1,3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743574" y="2343150"/>
            <a:ext cx="6048091" cy="85725"/>
          </a:xfrm>
          <a:prstGeom prst="rect">
            <a:avLst/>
          </a:prstGeom>
          <a:gradFill flip="none" rotWithShape="1">
            <a:gsLst>
              <a:gs pos="12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tx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5608318" y="1456944"/>
          <a:ext cx="6378196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549"/>
                <a:gridCol w="1594549"/>
                <a:gridCol w="1594549"/>
                <a:gridCol w="1594549"/>
              </a:tblGrid>
              <a:tr h="9814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Ожидаемое исполнение</a:t>
                      </a:r>
                    </a:p>
                    <a:p>
                      <a:pPr algn="ctr"/>
                      <a:r>
                        <a:rPr lang="ru-RU" sz="1800" i="1" dirty="0" smtClean="0"/>
                        <a:t> </a:t>
                      </a:r>
                      <a:r>
                        <a:rPr lang="ru-RU" sz="1800" b="1" i="1" dirty="0" smtClean="0"/>
                        <a:t>202</a:t>
                      </a:r>
                      <a:r>
                        <a:rPr lang="en-US" sz="1800" b="1" i="1" dirty="0" smtClean="0"/>
                        <a:t>4</a:t>
                      </a:r>
                      <a:r>
                        <a:rPr lang="ru-RU" sz="1800" b="1" i="1" baseline="0" dirty="0" smtClean="0"/>
                        <a:t> год</a:t>
                      </a:r>
                      <a:endParaRPr lang="en-US" sz="18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Проект     202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1277599" y="1191490"/>
            <a:ext cx="914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Млн.руб.</a:t>
            </a:r>
          </a:p>
        </p:txBody>
      </p:sp>
      <p:pic>
        <p:nvPicPr>
          <p:cNvPr id="14" name="Рисунок 13" descr="1660256946_67-kartinkin-net-p-fon-dlya-prezentatsii-byudzhet-krasivo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792" y="5571744"/>
            <a:ext cx="2706624" cy="12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A5DA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 rot="16200000">
            <a:off x="1651377" y="1555845"/>
            <a:ext cx="682388" cy="3057099"/>
          </a:xfrm>
          <a:prstGeom prst="rect">
            <a:avLst/>
          </a:prstGeom>
          <a:solidFill>
            <a:srgbClr val="CCCCFF"/>
          </a:solidFill>
          <a:ln w="12700" cap="flat">
            <a:solidFill>
              <a:srgbClr val="CCCCFF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343" y="801870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4209" y="1"/>
            <a:ext cx="10172132" cy="1085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/>
              <a:t>Прогноз поступления доходов в бюджет </a:t>
            </a:r>
            <a:r>
              <a:rPr lang="ru-RU" sz="3600" dirty="0"/>
              <a:t>Бокситогорского муниципального района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02336" y="2194560"/>
          <a:ext cx="5309695" cy="22469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09695"/>
              </a:tblGrid>
              <a:tr h="658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/>
                        <a:t>Д</a:t>
                      </a:r>
                      <a:r>
                        <a:rPr lang="ru-RU" sz="2000" b="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оход</a:t>
                      </a:r>
                      <a:r>
                        <a:rPr lang="ru-RU" sz="1800" u="sng" dirty="0"/>
                        <a:t>ы от реализации муниципального имущества</a:t>
                      </a:r>
                      <a:endParaRPr lang="ru-RU" sz="180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  <a:tr h="45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u="sng" dirty="0"/>
                        <a:t>Доходы от продажи земельных участков</a:t>
                      </a:r>
                      <a:endParaRPr lang="ru-RU" sz="1800" b="0" u="sng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  <a:tr h="53170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Штрафы, санкции, возмещение ущерба</a:t>
                      </a:r>
                    </a:p>
                  </a:txBody>
                  <a:tcPr marL="31386" marR="31386" marT="0" marB="0" anchor="ctr"/>
                </a:tc>
              </a:tr>
              <a:tr h="5932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/>
                        <a:t>ВСЕГО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31386" marR="31386" marT="0" marB="0"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745707" y="2402008"/>
          <a:ext cx="1433016" cy="181399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433016"/>
              </a:tblGrid>
              <a:tr h="4888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45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68580" marR="68580" marT="0" marB="0" anchor="ctr"/>
                </a:tc>
              </a:tr>
              <a:tr h="4502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68580" marR="68580" marT="0" marB="0" anchor="ctr"/>
                </a:tc>
              </a:tr>
              <a:tr h="4502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1004,9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315200" y="2388360"/>
          <a:ext cx="1446663" cy="181505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446663"/>
              </a:tblGrid>
              <a:tr h="48916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2480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05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68580" marR="68580" marT="0" marB="0" anchor="ctr"/>
                </a:tc>
              </a:tr>
              <a:tr h="45054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959,4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8874082" y="2390633"/>
          <a:ext cx="1375387" cy="17978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75387"/>
              </a:tblGrid>
              <a:tr h="48451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</a:tr>
              <a:tr h="42076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8580" marR="68580" marT="0" marB="0" anchor="ctr"/>
                </a:tc>
              </a:tr>
              <a:tr h="4462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68580" marR="68580" marT="0" marB="0" anchor="ctr"/>
                </a:tc>
              </a:tr>
              <a:tr h="44627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1042,6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0360925" y="2390635"/>
          <a:ext cx="1433016" cy="179799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433016"/>
              </a:tblGrid>
              <a:tr h="48069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</a:tr>
              <a:tr h="41477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68580" marR="68580" marT="0" marB="0" anchor="ctr"/>
                </a:tc>
              </a:tr>
              <a:tr h="4427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4,1</a:t>
                      </a:r>
                    </a:p>
                  </a:txBody>
                  <a:tcPr marL="68580" marR="68580" marT="0" marB="0" anchor="ctr"/>
                </a:tc>
              </a:tr>
              <a:tr h="4597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1121,5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743574" y="2343150"/>
            <a:ext cx="6048091" cy="85725"/>
          </a:xfrm>
          <a:prstGeom prst="rect">
            <a:avLst/>
          </a:prstGeom>
          <a:gradFill flip="none" rotWithShape="1">
            <a:gsLst>
              <a:gs pos="12000">
                <a:schemeClr val="accent4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tx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5735783" y="1365504"/>
          <a:ext cx="6151296" cy="1274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7824"/>
                <a:gridCol w="1537824"/>
                <a:gridCol w="1537824"/>
                <a:gridCol w="1537824"/>
              </a:tblGrid>
              <a:tr h="1274064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План</a:t>
                      </a:r>
                    </a:p>
                    <a:p>
                      <a:pPr algn="ctr"/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4</a:t>
                      </a:r>
                    </a:p>
                    <a:p>
                      <a:pPr algn="ctr"/>
                      <a:r>
                        <a:rPr lang="ru-RU" sz="1800" b="1" i="1" dirty="0" smtClean="0"/>
                        <a:t> год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Проект     202</a:t>
                      </a:r>
                      <a:r>
                        <a:rPr lang="en-US" sz="1800" b="1" i="1" dirty="0" smtClean="0"/>
                        <a:t>5</a:t>
                      </a:r>
                    </a:p>
                    <a:p>
                      <a:pPr algn="ctr"/>
                      <a:r>
                        <a:rPr lang="ru-RU" sz="1800" b="1" i="1" dirty="0" smtClean="0"/>
                        <a:t> год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1277599" y="1077488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Млн.руб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473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 rot="16200000">
            <a:off x="1651377" y="1555845"/>
            <a:ext cx="682388" cy="3057099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4209" y="0"/>
            <a:ext cx="1017213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Прогноз поступления доходов в бюджет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</a:rPr>
              <a:t>Бокситогорского муниципального района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07265" y="2499359"/>
          <a:ext cx="5522976" cy="2950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22976"/>
              </a:tblGrid>
              <a:tr h="499383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800" b="1" u="sng" dirty="0" smtClean="0"/>
                        <a:t>Безвозмездные поступления</a:t>
                      </a:r>
                      <a:endParaRPr lang="ru-RU" sz="1800" b="1" u="sng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66" marR="7766" marT="7766" marB="0"/>
                </a:tc>
              </a:tr>
              <a:tr h="78077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Дотация на выравнивание </a:t>
                      </a:r>
                      <a:r>
                        <a:rPr lang="ru-RU" sz="1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бюджетной</a:t>
                      </a:r>
                      <a:endParaRPr lang="en-US" sz="1800" u="none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обеспеченности</a:t>
                      </a:r>
                    </a:p>
                  </a:txBody>
                  <a:tcPr marL="7766" marR="7766" marT="7766" marB="0"/>
                </a:tc>
              </a:tr>
              <a:tr h="48768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Субсидии</a:t>
                      </a:r>
                    </a:p>
                  </a:txBody>
                  <a:tcPr marL="7766" marR="7766" marT="7766" marB="0"/>
                </a:tc>
              </a:tr>
              <a:tr h="6339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Субвенции</a:t>
                      </a:r>
                    </a:p>
                  </a:txBody>
                  <a:tcPr marL="7766" marR="7766" marT="7766" marB="0"/>
                </a:tc>
              </a:tr>
              <a:tr h="54901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Иные межбюджетные трансферты</a:t>
                      </a:r>
                    </a:p>
                  </a:txBody>
                  <a:tcPr marL="7766" marR="7766" marT="7766" marB="0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745707" y="2402008"/>
          <a:ext cx="1433016" cy="297751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33016"/>
              </a:tblGrid>
              <a:tr h="6024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1260,7</a:t>
                      </a:r>
                      <a:endParaRPr lang="ru-RU" dirty="0"/>
                    </a:p>
                  </a:txBody>
                  <a:tcPr anchor="ctr"/>
                </a:tc>
              </a:tr>
              <a:tr h="771896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/>
                        <a:t>171,8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2251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159,2</a:t>
                      </a:r>
                      <a:endParaRPr lang="ru-RU" dirty="0"/>
                    </a:p>
                  </a:txBody>
                  <a:tcPr anchor="ctr"/>
                </a:tc>
              </a:tr>
              <a:tr h="6056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921,4</a:t>
                      </a:r>
                      <a:endParaRPr lang="ru-RU" dirty="0"/>
                    </a:p>
                  </a:txBody>
                  <a:tcPr anchor="ctr"/>
                </a:tc>
              </a:tr>
              <a:tr h="4750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8,2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7315200" y="2388360"/>
          <a:ext cx="1446663" cy="299044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46663"/>
              </a:tblGrid>
              <a:tr h="592346">
                <a:tc>
                  <a:txBody>
                    <a:bodyPr/>
                    <a:lstStyle/>
                    <a:p>
                      <a:r>
                        <a:rPr lang="ru-RU" dirty="0" smtClean="0"/>
                        <a:t>     1287,7</a:t>
                      </a:r>
                      <a:endParaRPr lang="ru-RU" dirty="0"/>
                    </a:p>
                  </a:txBody>
                  <a:tcPr anchor="ctr"/>
                </a:tc>
              </a:tr>
              <a:tr h="8075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176,4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106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202,3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293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900,3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5054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8,8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8874082" y="2390633"/>
          <a:ext cx="1375387" cy="300076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75387"/>
              </a:tblGrid>
              <a:tr h="5781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961,2</a:t>
                      </a:r>
                      <a:endParaRPr lang="ru-RU" dirty="0"/>
                    </a:p>
                  </a:txBody>
                  <a:tcPr anchor="ctr"/>
                </a:tc>
              </a:tr>
              <a:tr h="831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38,9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2251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27,0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056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886,5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6313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8,9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10360925" y="2390635"/>
          <a:ext cx="1433016" cy="301263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33016"/>
              </a:tblGrid>
              <a:tr h="56632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994,6</a:t>
                      </a:r>
                      <a:endParaRPr lang="ru-RU" b="1" dirty="0"/>
                    </a:p>
                  </a:txBody>
                  <a:tcPr anchor="ctr"/>
                </a:tc>
              </a:tr>
              <a:tr h="8550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35,5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106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37,9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056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912,2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7501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9,0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743574" y="2343150"/>
            <a:ext cx="6048091" cy="85725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tx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5632705" y="1487425"/>
          <a:ext cx="6316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150"/>
                <a:gridCol w="1579150"/>
                <a:gridCol w="1579150"/>
                <a:gridCol w="1579150"/>
              </a:tblGrid>
              <a:tr h="816864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Ожидаемое исполнение</a:t>
                      </a:r>
                    </a:p>
                    <a:p>
                      <a:pPr algn="ctr"/>
                      <a:r>
                        <a:rPr lang="ru-RU" sz="1800" i="1" dirty="0" smtClean="0"/>
                        <a:t> </a:t>
                      </a:r>
                      <a:r>
                        <a:rPr lang="ru-RU" sz="1800" b="1" i="1" dirty="0" smtClean="0"/>
                        <a:t>202</a:t>
                      </a:r>
                      <a:r>
                        <a:rPr lang="en-US" sz="1800" b="1" i="1" dirty="0" smtClean="0"/>
                        <a:t>4</a:t>
                      </a:r>
                      <a:r>
                        <a:rPr lang="ru-RU" sz="1800" b="1" i="1" baseline="0" dirty="0" smtClean="0"/>
                        <a:t> год</a:t>
                      </a:r>
                      <a:endParaRPr lang="en-US" sz="18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Проект     202</a:t>
                      </a:r>
                      <a:r>
                        <a:rPr lang="en-US" sz="1800" b="1" i="0" dirty="0" smtClean="0"/>
                        <a:t>5</a:t>
                      </a:r>
                      <a:r>
                        <a:rPr lang="ru-RU" sz="1800" b="1" i="0" dirty="0" smtClean="0"/>
                        <a:t> год</a:t>
                      </a:r>
                      <a:endParaRPr lang="ru-RU" sz="1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6</a:t>
                      </a: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Проект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 202</a:t>
                      </a:r>
                      <a:r>
                        <a:rPr lang="en-US" sz="1800" b="1" i="1" dirty="0" smtClean="0"/>
                        <a:t>7</a:t>
                      </a:r>
                      <a:r>
                        <a:rPr lang="ru-RU" sz="1800" b="1" i="1" dirty="0" smtClean="0"/>
                        <a:t> год</a:t>
                      </a:r>
                    </a:p>
                    <a:p>
                      <a:pPr algn="ctr"/>
                      <a:endParaRPr lang="ru-RU" sz="18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1277599" y="5332022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Млн.руб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14" name="Рисунок 13" descr="1660256901_12-kartinkin-net-p-fon-dlya-prezentatsii-byudzhet-krasivo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24" y="5522976"/>
            <a:ext cx="2767584" cy="13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38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Бокситогорский_МР_Инстаграм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08"/>
            <a:ext cx="8475261" cy="59981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3" y="208300"/>
            <a:ext cx="10143299" cy="782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Административно-территориальное деление Бокситогорского муниципального района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quarter" idx="15"/>
          </p:nvPr>
        </p:nvSpPr>
        <p:spPr>
          <a:xfrm>
            <a:off x="7108037" y="995854"/>
            <a:ext cx="4833754" cy="30165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3 городских поселения (Бокситогорское, Ефимовское, Пикалевское)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4 сельских поселения (Большедворское, Борское, Лидское, Самойловское)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7027" y="5950424"/>
            <a:ext cx="887104" cy="723331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Нашивка 13"/>
          <p:cNvSpPr/>
          <p:nvPr/>
        </p:nvSpPr>
        <p:spPr>
          <a:xfrm rot="5400000">
            <a:off x="6823880" y="1501252"/>
            <a:ext cx="191068" cy="191070"/>
          </a:xfrm>
          <a:prstGeom prst="chevron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6880745" y="2963837"/>
            <a:ext cx="191068" cy="191070"/>
          </a:xfrm>
          <a:prstGeom prst="chevron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9433" y="1580695"/>
            <a:ext cx="4148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2600" b="1" dirty="0">
                <a:solidFill>
                  <a:schemeClr val="accent1"/>
                </a:solidFill>
              </a:rPr>
              <a:t>261 </a:t>
            </a:r>
            <a:r>
              <a:rPr lang="ru-RU" sz="2600" b="1" dirty="0" smtClean="0">
                <a:solidFill>
                  <a:schemeClr val="accent1"/>
                </a:solidFill>
              </a:rPr>
              <a:t>населенный</a:t>
            </a:r>
          </a:p>
          <a:p>
            <a:pPr marL="285750" indent="-285750"/>
            <a:r>
              <a:rPr lang="ru-RU" sz="2600" b="1" dirty="0" smtClean="0">
                <a:solidFill>
                  <a:schemeClr val="accent1"/>
                </a:solidFill>
              </a:rPr>
              <a:t> </a:t>
            </a:r>
            <a:r>
              <a:rPr lang="ru-RU" sz="2600" b="1" dirty="0">
                <a:solidFill>
                  <a:schemeClr val="accent1"/>
                </a:solidFill>
              </a:rPr>
              <a:t>пункт</a:t>
            </a:r>
          </a:p>
        </p:txBody>
      </p:sp>
    </p:spTree>
    <p:extLst>
      <p:ext uri="{BB962C8B-B14F-4D97-AF65-F5344CB8AC3E}">
        <p14:creationId xmlns:p14="http://schemas.microsoft.com/office/powerpoint/2010/main" xmlns="" val="2099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60256817_9-kartinkin-net-p-fon-dlya-prezentatsii-byudzhet-krasivo-10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/>
        </p:nvGraphicFramePr>
        <p:xfrm>
          <a:off x="170688" y="585216"/>
          <a:ext cx="11241024" cy="608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890680" y="13648"/>
            <a:ext cx="7886700" cy="13255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Структура собственных </a:t>
            </a:r>
            <a:br>
              <a:rPr lang="ru-RU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</a:br>
            <a:r>
              <a:rPr lang="ru-RU" sz="40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доходов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7568" y="3425953"/>
            <a:ext cx="2245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881,2 </a:t>
            </a:r>
            <a:r>
              <a:rPr lang="ru-RU" sz="2000" dirty="0" smtClean="0"/>
              <a:t>млн.руб.</a:t>
            </a:r>
            <a:endParaRPr lang="ru-RU" sz="2400" dirty="0" smtClean="0"/>
          </a:p>
          <a:p>
            <a:pPr algn="ctr"/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815584" y="1813972"/>
            <a:ext cx="257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78,2  </a:t>
            </a:r>
            <a:r>
              <a:rPr lang="ru-RU" sz="2000" dirty="0" smtClean="0"/>
              <a:t>млн.руб.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3366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AABA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0728920" y="5734031"/>
            <a:ext cx="1463080" cy="55863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0" y="-295772"/>
            <a:ext cx="6249917" cy="5915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Расходы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591" y="826832"/>
            <a:ext cx="109259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3"/>
                </a:solidFill>
                <a:ea typeface="+mj-ea"/>
                <a:cs typeface="+mj-cs"/>
              </a:rPr>
              <a:t>Расходы бюджета </a:t>
            </a:r>
            <a:r>
              <a:rPr lang="ru-RU" sz="1600" b="1" dirty="0" smtClean="0"/>
              <a:t>– </a:t>
            </a:r>
            <a:r>
              <a:rPr lang="ru-RU" sz="1600" b="1" dirty="0" smtClean="0">
                <a:solidFill>
                  <a:schemeClr val="accent1"/>
                </a:solidFill>
              </a:rPr>
              <a:t>выплачиваемые из бюджета денежные средства, за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исключением средств, являющихся источниками финансирования дефицита бюджета.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Формирование расходов осуществляется в соответствии с расходными обязательствами,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обусловленными установленным законодательством разграничением полномочий, исполнение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которых должно происходить в очередном финансовом году за счет средств соответствующих бюджетов. </a:t>
            </a:r>
          </a:p>
          <a:p>
            <a:r>
              <a:rPr lang="ru-RU" sz="2000" b="1" dirty="0" smtClean="0">
                <a:solidFill>
                  <a:schemeClr val="accent3"/>
                </a:solidFill>
              </a:rPr>
              <a:t>Принципы формирования расходов бюджета: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По разделам; </a:t>
            </a:r>
            <a:endParaRPr lang="ru-RU" sz="2800" b="1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ru-RU" sz="1600" b="1" dirty="0" smtClean="0">
                <a:solidFill>
                  <a:schemeClr val="accent1"/>
                </a:solidFill>
              </a:rPr>
              <a:t>По ведомствам; </a:t>
            </a:r>
          </a:p>
          <a:p>
            <a:r>
              <a:rPr lang="ru-RU" sz="1600" b="1" dirty="0" smtClean="0">
                <a:solidFill>
                  <a:schemeClr val="accent1"/>
                </a:solidFill>
              </a:rPr>
              <a:t>По муниципальным программам Бокситогорского муниципального района. </a:t>
            </a:r>
          </a:p>
          <a:p>
            <a:pPr algn="ctr"/>
            <a:endParaRPr lang="ru-RU" sz="1600" b="1" dirty="0" smtClean="0">
              <a:solidFill>
                <a:srgbClr val="197DCE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197D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Разделы классифификации расходов бюджета </a:t>
            </a:r>
          </a:p>
        </p:txBody>
      </p:sp>
      <p:pic>
        <p:nvPicPr>
          <p:cNvPr id="7" name="Рисунок 6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67" y="4425697"/>
            <a:ext cx="987277" cy="1101248"/>
          </a:xfrm>
          <a:prstGeom prst="rect">
            <a:avLst/>
          </a:prstGeom>
        </p:spPr>
      </p:pic>
      <p:pic>
        <p:nvPicPr>
          <p:cNvPr id="8" name="Рисунок 7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181" y="4427640"/>
            <a:ext cx="918201" cy="1086002"/>
          </a:xfrm>
          <a:prstGeom prst="rect">
            <a:avLst/>
          </a:prstGeom>
        </p:spPr>
      </p:pic>
      <p:pic>
        <p:nvPicPr>
          <p:cNvPr id="9" name="Рисунок 8" descr="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5904" y="4429425"/>
            <a:ext cx="992298" cy="1084217"/>
          </a:xfrm>
          <a:prstGeom prst="rect">
            <a:avLst/>
          </a:prstGeom>
        </p:spPr>
      </p:pic>
      <p:pic>
        <p:nvPicPr>
          <p:cNvPr id="10" name="Рисунок 9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4438311"/>
            <a:ext cx="1062723" cy="1088979"/>
          </a:xfrm>
          <a:prstGeom prst="rect">
            <a:avLst/>
          </a:prstGeom>
        </p:spPr>
      </p:pic>
      <p:pic>
        <p:nvPicPr>
          <p:cNvPr id="11" name="Рисунок 10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7808" y="4429425"/>
            <a:ext cx="935514" cy="1093743"/>
          </a:xfrm>
          <a:prstGeom prst="rect">
            <a:avLst/>
          </a:prstGeom>
        </p:spPr>
      </p:pic>
      <p:pic>
        <p:nvPicPr>
          <p:cNvPr id="12" name="Рисунок 11" descr="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6122" y="4433045"/>
            <a:ext cx="1024241" cy="1076475"/>
          </a:xfrm>
          <a:prstGeom prst="rect">
            <a:avLst/>
          </a:prstGeom>
        </p:spPr>
      </p:pic>
      <p:pic>
        <p:nvPicPr>
          <p:cNvPr id="13" name="Рисунок 12" descr="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85803" y="4416420"/>
            <a:ext cx="1035855" cy="10658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5612969"/>
            <a:ext cx="122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Общегосудар-ственные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вопросы 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65572" y="5485507"/>
            <a:ext cx="131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Национальная безопасность</a:t>
            </a:r>
          </a:p>
          <a:p>
            <a:pPr algn="ctr"/>
            <a:r>
              <a:rPr lang="ru-RU" sz="1200" dirty="0" smtClean="0"/>
              <a:t> и </a:t>
            </a:r>
            <a:r>
              <a:rPr lang="ru-RU" sz="1200" dirty="0" err="1" smtClean="0"/>
              <a:t>правоохраните-льная</a:t>
            </a:r>
            <a:r>
              <a:rPr lang="ru-RU" sz="1200" dirty="0" smtClean="0"/>
              <a:t> деятельность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6572" y="5715158"/>
            <a:ext cx="123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Национальная экономика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9000" y="5653912"/>
            <a:ext cx="121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Жилищно-коммунальное хозяйство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1126" y="5662929"/>
            <a:ext cx="1218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76436" y="5635633"/>
            <a:ext cx="121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91155" y="5663767"/>
            <a:ext cx="115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Физическая культура</a:t>
            </a:r>
          </a:p>
          <a:p>
            <a:pPr algn="ctr"/>
            <a:r>
              <a:rPr lang="ru-RU" sz="1200" dirty="0" smtClean="0"/>
              <a:t> и спорт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65" t="24866" r="43671" b="64388"/>
          <a:stretch/>
        </p:blipFill>
        <p:spPr>
          <a:xfrm>
            <a:off x="5747674" y="4364461"/>
            <a:ext cx="1046876" cy="12199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39" y="5653912"/>
            <a:ext cx="141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Культура, кинематография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04" t="25105" r="15233" b="64627"/>
          <a:stretch/>
        </p:blipFill>
        <p:spPr>
          <a:xfrm>
            <a:off x="9192373" y="4403481"/>
            <a:ext cx="1086870" cy="10923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36"/>
          <a:stretch/>
        </p:blipFill>
        <p:spPr bwMode="auto">
          <a:xfrm>
            <a:off x="11245447" y="4393571"/>
            <a:ext cx="94655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26" r="32887"/>
          <a:stretch/>
        </p:blipFill>
        <p:spPr bwMode="auto">
          <a:xfrm>
            <a:off x="10249466" y="4395733"/>
            <a:ext cx="98620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871618" y="5676576"/>
            <a:ext cx="121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Средства массовой информации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31343" y="5597890"/>
            <a:ext cx="1572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Обслуживание государственного </a:t>
            </a:r>
          </a:p>
          <a:p>
            <a:pPr algn="ctr"/>
            <a:r>
              <a:rPr lang="ru-RU" sz="1200" dirty="0" smtClean="0"/>
              <a:t>и муниципального долга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054685" y="5510781"/>
            <a:ext cx="1363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Межбюджет-ные</a:t>
            </a:r>
            <a:r>
              <a:rPr lang="ru-RU" sz="1200" dirty="0" smtClean="0"/>
              <a:t> трансферты общего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xmlns="" val="1204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473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157" y="412142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77421" y="95532"/>
            <a:ext cx="10945504" cy="8461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105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Структура расходов Бокситогорского муниципального района на 202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105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4105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год по разделам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9625556"/>
              </p:ext>
            </p:extLst>
          </p:nvPr>
        </p:nvGraphicFramePr>
        <p:xfrm>
          <a:off x="0" y="1182624"/>
          <a:ext cx="11533814" cy="536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8174" y="589583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Млн. руб.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157" y="412142"/>
            <a:ext cx="9037211" cy="63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одержимое 5"/>
          <p:cNvGraphicFramePr>
            <a:graphicFrameLocks/>
          </p:cNvGraphicFramePr>
          <p:nvPr/>
        </p:nvGraphicFramePr>
        <p:xfrm>
          <a:off x="354842" y="1296537"/>
          <a:ext cx="11095630" cy="509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55" y="0"/>
            <a:ext cx="11232358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Структура расходов Бокситогорского муниципального района на 202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год по ведомствам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33" y="146031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Млн. руб.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6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4436" y="5745709"/>
            <a:ext cx="1437564" cy="750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rgbClr val="99CCFF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0768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Муниципальные программы Бокситогорского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муниципального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района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0128" y="865633"/>
          <a:ext cx="11900845" cy="81686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69538"/>
                <a:gridCol w="1241946"/>
                <a:gridCol w="1132764"/>
                <a:gridCol w="1323833"/>
                <a:gridCol w="1132764"/>
              </a:tblGrid>
              <a:tr h="816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Наименование муниципальной программы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0082" marR="40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2024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082" marR="40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Проект на </a:t>
                      </a:r>
                      <a:endParaRPr lang="ru-RU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082" marR="40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Проект на </a:t>
                      </a:r>
                      <a:endParaRPr lang="ru-RU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082" marR="40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Проект на </a:t>
                      </a:r>
                      <a:endParaRPr lang="ru-RU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2027 год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082" marR="4008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6305" y="1767837"/>
          <a:ext cx="11899391" cy="4944954"/>
        </p:xfrm>
        <a:graphic>
          <a:graphicData uri="http://schemas.openxmlformats.org/drawingml/2006/table">
            <a:tbl>
              <a:tblPr/>
              <a:tblGrid>
                <a:gridCol w="7057571"/>
                <a:gridCol w="1217294"/>
                <a:gridCol w="1148907"/>
                <a:gridCol w="1313035"/>
                <a:gridCol w="1162584"/>
              </a:tblGrid>
              <a:tr h="404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Стимулирование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экономической активности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8163,2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7464,5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7464,5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7398,8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Развитие сельского хозяйства на территории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8555,5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9285,0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9285,0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9285,0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Управление муниципальными финансами и муниципальным долгом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327816,0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221591,0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195985,9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192222,5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Устойчивое общественное развитие в Бокситогорском муниципальном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6681,0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8340,5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7735,4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7724,4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2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Безопасность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27084,6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31435,9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24685,6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24671,9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3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Управление собственностью на территории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11135,2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4398,5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4494,2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4525,8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77989,4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76353,4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95100,0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105916,6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Современное образование в Бокситогорском муниципальном районе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1385374,6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1466143,4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1202100,1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1197426,3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Культура, молодежная политика, физическая культура и спорт Бокситогорского муниципального района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122432,4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156348,6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125991,3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125087,9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2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Социальная поддержка отдельных категорий граждан в Бокситогорском районе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88361,2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97246,0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105974,5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166247,4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Непрограммные расходы органов местного самоуправления Бокситогорского муниципального района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157984,8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213505,2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212936,5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217834,4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</a:rPr>
                        <a:t>Условно подтвержденные расходы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27418,5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63976,9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91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27797" y="2674961"/>
            <a:ext cx="3766782" cy="955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2">
                <a:lumMod val="20000"/>
                <a:lumOff val="8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549719" y="5622878"/>
            <a:ext cx="1642281" cy="668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6472" y="148189"/>
            <a:ext cx="9621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Расходы на реализацию муниципальных программ Бокситогорского муниципального района по проектной и процессной части в 2025-2027 годах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1621536"/>
          <a:ext cx="4303776" cy="451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3913632" y="1780032"/>
          <a:ext cx="4340352" cy="430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7620000" y="2072640"/>
          <a:ext cx="4340352" cy="4273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13987" y="6238756"/>
            <a:ext cx="172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2025 год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38133" y="6254677"/>
            <a:ext cx="1728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2026 год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834655" y="6190987"/>
            <a:ext cx="2711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2027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338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36</a:t>
            </a:fld>
            <a:endParaRPr lang="ru-RU" noProof="0" dirty="0"/>
          </a:p>
        </p:txBody>
      </p:sp>
      <p:pic>
        <p:nvPicPr>
          <p:cNvPr id="4" name="Рисунок 3" descr="1660256858_39-kartinkin-net-p-fon-dlya-prezentatsii-byudzhet-krasivo-43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9184" y="158497"/>
            <a:ext cx="11594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Муниципальная программа «Стимулирование экономической активности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Бокситогорского муниципального района»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8180832" y="1438656"/>
            <a:ext cx="1755648" cy="902208"/>
          </a:xfrm>
          <a:prstGeom prst="wedgeEllipseCallout">
            <a:avLst/>
          </a:prstGeom>
          <a:solidFill>
            <a:srgbClr val="7030A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000" b="1" dirty="0" smtClean="0"/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Цель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7876032" y="2855976"/>
            <a:ext cx="3279648" cy="3276600"/>
          </a:xfrm>
          <a:prstGeom prst="verticalScroll">
            <a:avLst/>
          </a:prstGeom>
          <a:solidFill>
            <a:srgbClr val="CCCCFF"/>
          </a:solidFill>
          <a:ln w="38100" cap="flat">
            <a:solidFill>
              <a:srgbClr val="7030A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Создание благоприятного предпринимательского климата и условий  для ведения бизнеса, обеспечение социальной устойчивости и роста занятости населения за счет развития малого, среднего предпринимательства и потребительского рынка 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16992" y="792480"/>
          <a:ext cx="6169152" cy="351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1888" y="13648"/>
            <a:ext cx="1042688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«Стимулирование экономической активности Бокситогорского муниципального района»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42988" y="2133600"/>
            <a:ext cx="2016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27584" y="2996952"/>
            <a:ext cx="20161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036389" y="3695328"/>
            <a:ext cx="20161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pic>
        <p:nvPicPr>
          <p:cNvPr id="8" name="Picture 2" descr="http://ncauditors.ru/pic/news/17052020013933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2957" y="1792224"/>
            <a:ext cx="4811108" cy="430377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ашивка 9"/>
          <p:cNvSpPr/>
          <p:nvPr/>
        </p:nvSpPr>
        <p:spPr>
          <a:xfrm rot="5400000">
            <a:off x="5461991" y="2440605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 rot="5400000">
            <a:off x="5477911" y="4074424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2" name="Нашивка 11"/>
          <p:cNvSpPr/>
          <p:nvPr/>
        </p:nvSpPr>
        <p:spPr>
          <a:xfrm rot="5400000">
            <a:off x="5504571" y="5473501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3988" y="21914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субсидии некоммерческим организациям, не являющимися государственными (муниципальными) учреждениями, на возмещение затрат, связанных с выполнением работ, услуг по проведению сбора информации об объектах потребительского рынка – 0,2 млн.руб.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73087" y="3816096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субсидии Централизованному муниципальному Фонду по содействию и развитию малого предпринимательства Бокситогорского муниципального района Ленинградской области на осуществление уставной деятельности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1,3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млн.руб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02006" y="5254753"/>
            <a:ext cx="5698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субсидии юридическим лицам в целях возмещения затрат по доставке товаров первой необходимости в сельские населенные пункты – 6,0 млн. руб.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7315200" y="1060704"/>
            <a:ext cx="1865376" cy="731520"/>
          </a:xfrm>
          <a:prstGeom prst="wedgeRectCallout">
            <a:avLst/>
          </a:prstGeom>
          <a:solidFill>
            <a:schemeClr val="accent3">
              <a:lumMod val="40000"/>
              <a:lumOff val="60000"/>
            </a:schemeClr>
          </a:solidFill>
          <a:ln w="38100" cap="flat">
            <a:solidFill>
              <a:schemeClr val="tx2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dirty="0" smtClean="0"/>
              <a:t>   </a:t>
            </a:r>
            <a:r>
              <a:rPr lang="ru-RU" sz="2400" b="1" dirty="0" smtClean="0"/>
              <a:t>Расходы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5320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38</a:t>
            </a:fld>
            <a:endParaRPr lang="ru-RU" noProof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57000" contrast="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2" b="8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8640" y="377952"/>
            <a:ext cx="1054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41054"/>
                </a:solidFill>
              </a:rPr>
              <a:t>Муниципальная программа «Развитие </a:t>
            </a:r>
          </a:p>
          <a:p>
            <a:pPr algn="ctr"/>
            <a:r>
              <a:rPr lang="ru-RU" sz="2800" b="1" dirty="0" smtClean="0">
                <a:solidFill>
                  <a:srgbClr val="641054"/>
                </a:solidFill>
              </a:rPr>
              <a:t>сельского хозяйства на территории Бокситогорского муниципального района»</a:t>
            </a:r>
            <a:endParaRPr lang="ru-RU" sz="2800" b="1" dirty="0">
              <a:solidFill>
                <a:srgbClr val="641054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9790176" y="1450848"/>
            <a:ext cx="1609344" cy="1136904"/>
          </a:xfrm>
          <a:prstGeom prst="wedgeEllipseCallout">
            <a:avLst/>
          </a:prstGeom>
          <a:solidFill>
            <a:srgbClr val="947399"/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dirty="0" smtClean="0"/>
              <a:t>  </a:t>
            </a:r>
            <a:r>
              <a:rPr lang="ru-RU" sz="2400" b="1" dirty="0" smtClean="0">
                <a:solidFill>
                  <a:schemeClr val="bg1"/>
                </a:solidFill>
              </a:rPr>
              <a:t>Цель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8961120" y="3169920"/>
            <a:ext cx="2901696" cy="3194304"/>
          </a:xfrm>
          <a:prstGeom prst="verticalScroll">
            <a:avLst/>
          </a:prstGeom>
          <a:solidFill>
            <a:srgbClr val="CCCCFF"/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41054"/>
                </a:solidFill>
              </a:rPr>
              <a:t>Устойчивое развитие сельских территорий, повышение занятости и уровня жизни сельского  населения</a:t>
            </a:r>
            <a:endParaRPr lang="ru-RU" b="1" dirty="0">
              <a:solidFill>
                <a:srgbClr val="641054"/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8989" y="1146048"/>
          <a:ext cx="4642739" cy="409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Sinkovskaya_ki\AppData\Local\Microsoft\Windows\INetCache\IE\HQP0IKDO\news_905[1]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3773" y="25357"/>
            <a:ext cx="10522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Муниципальная программа «Развитие сельского хозяйства на территории Бокситогорского муниципального района»</a:t>
            </a:r>
          </a:p>
        </p:txBody>
      </p:sp>
      <p:sp>
        <p:nvSpPr>
          <p:cNvPr id="8" name="Нашивка 7"/>
          <p:cNvSpPr/>
          <p:nvPr/>
        </p:nvSpPr>
        <p:spPr>
          <a:xfrm rot="5400000">
            <a:off x="160290" y="3019634"/>
            <a:ext cx="348155" cy="286603"/>
          </a:xfrm>
          <a:prstGeom prst="chevron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9" name="Нашивка 8"/>
          <p:cNvSpPr/>
          <p:nvPr/>
        </p:nvSpPr>
        <p:spPr>
          <a:xfrm rot="5400000">
            <a:off x="176214" y="4318445"/>
            <a:ext cx="348155" cy="286603"/>
          </a:xfrm>
          <a:prstGeom prst="chevron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0" name="Нашивка 9"/>
          <p:cNvSpPr/>
          <p:nvPr/>
        </p:nvSpPr>
        <p:spPr>
          <a:xfrm rot="5400000">
            <a:off x="198505" y="5485511"/>
            <a:ext cx="348155" cy="286603"/>
          </a:xfrm>
          <a:prstGeom prst="chevron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0585" y="2846527"/>
            <a:ext cx="3079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Поддержка малых форм хозяйствования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4,4 млн. руб.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5054" y="5344067"/>
            <a:ext cx="3966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Реализацию отдельных государственных полномочий по поддержке сельскохозяйственного производства – 3,7 млн. руб.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9641" y="4170360"/>
            <a:ext cx="3926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Участие в выставочно-ярмарочной деятельности -  1,2 млн. руб.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930555" y="2142698"/>
            <a:ext cx="1856096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546592" y="2743200"/>
            <a:ext cx="24384" cy="85344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ая выноска 16"/>
          <p:cNvSpPr/>
          <p:nvPr/>
        </p:nvSpPr>
        <p:spPr>
          <a:xfrm>
            <a:off x="841248" y="1670304"/>
            <a:ext cx="2572512" cy="877824"/>
          </a:xfrm>
          <a:prstGeom prst="wedgeRectCallout">
            <a:avLst/>
          </a:prstGeom>
          <a:solidFill>
            <a:schemeClr val="accent5">
              <a:lumMod val="60000"/>
              <a:lumOff val="40000"/>
            </a:schemeClr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Расходы</a:t>
            </a:r>
            <a:endParaRPr lang="ru-RU" sz="2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510528" y="1633728"/>
            <a:ext cx="4230624" cy="877824"/>
          </a:xfrm>
          <a:prstGeom prst="wedgeRectCallout">
            <a:avLst/>
          </a:prstGeom>
          <a:solidFill>
            <a:schemeClr val="accent5">
              <a:lumMod val="60000"/>
              <a:lumOff val="40000"/>
            </a:schemeClr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</a:rPr>
              <a:t>Ожидаемый результат</a:t>
            </a:r>
            <a:endParaRPr lang="ru-RU" sz="2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Блок-схема: документ 23"/>
          <p:cNvSpPr/>
          <p:nvPr/>
        </p:nvSpPr>
        <p:spPr>
          <a:xfrm>
            <a:off x="6815328" y="3852672"/>
            <a:ext cx="3572256" cy="2438400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28575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Увеличение объема производства продукции сельского хозяйства и повышение ее конкурентноспособности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61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50627" y="1869743"/>
            <a:ext cx="5636525" cy="46402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570794" y="3848669"/>
            <a:ext cx="3621206" cy="257942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23" name="Рисунок 22" descr="_____.png"/>
          <p:cNvPicPr>
            <a:picLocks noChangeAspect="1"/>
          </p:cNvPicPr>
          <p:nvPr/>
        </p:nvPicPr>
        <p:blipFill>
          <a:blip r:embed="rId2">
            <a:lum bright="28000" contrast="-26000"/>
          </a:blip>
          <a:stretch>
            <a:fillRect/>
          </a:stretch>
        </p:blipFill>
        <p:spPr>
          <a:xfrm>
            <a:off x="0" y="1121665"/>
            <a:ext cx="12192000" cy="57363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893" y="208300"/>
            <a:ext cx="10143299" cy="7826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Административно-территориальное деление Бокситогорского муниципального района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310986" y="2815805"/>
          <a:ext cx="11614245" cy="351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99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40</a:t>
            </a:fld>
            <a:endParaRPr lang="ru-RU" noProof="0" dirty="0"/>
          </a:p>
        </p:txBody>
      </p:sp>
      <p:pic>
        <p:nvPicPr>
          <p:cNvPr id="4" name="Рисунок 3" descr="other_coin01_01.pn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7824" y="316992"/>
            <a:ext cx="1047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Муниципальная программа «Управление муниципальными финансами и муниципальным долгом Бокситогорского муниципального района»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8875776" y="1231392"/>
            <a:ext cx="1584960" cy="1121664"/>
          </a:xfrm>
          <a:prstGeom prst="wedgeEllipseCallout">
            <a:avLst/>
          </a:prstGeom>
          <a:solidFill>
            <a:schemeClr val="accent3">
              <a:lumMod val="50000"/>
            </a:schemeClr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Цель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876032" y="2694432"/>
            <a:ext cx="3621024" cy="3816096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  <a:ln w="38100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Обеспечение долгосрочной сбалансированности бюджета Бокситогорского муниципального района и повышение качества управления общественными финансами 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743712" y="1487424"/>
          <a:ext cx="6230112" cy="4901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1660256850_5-kartinkin-net-p-fon-dlya-prezentatsii-byudzhet-krasivo-5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lum bright="12000"/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37325" y="30783"/>
            <a:ext cx="1019402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5641AD"/>
                </a:solidFill>
              </a:rPr>
              <a:t>Муниципальная программа «Управление муниципальными финансами и муниципальным долгом Бокситогорского муниципального района»</a:t>
            </a:r>
            <a:endParaRPr lang="ru-RU" sz="2800" dirty="0">
              <a:solidFill>
                <a:srgbClr val="5641AD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85778" y="3307307"/>
            <a:ext cx="2016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85778" y="3307307"/>
            <a:ext cx="2016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0272" y="2255521"/>
            <a:ext cx="50062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Дотации на выравнивание бюджетной обеспеченности –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164,3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млн. руб.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642" y="2901696"/>
            <a:ext cx="54409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Иные межбюджетные трансферты бюджетам поселений на обеспечение решения вопросов местного значения –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47,1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млн. руб.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0560" y="3803904"/>
            <a:ext cx="52252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Осуществление отдельных полномочий поселений –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0,1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млн. руб.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240721" y="2378911"/>
            <a:ext cx="348155" cy="286603"/>
          </a:xfrm>
          <a:prstGeom prst="chevron">
            <a:avLst/>
          </a:prstGeom>
          <a:solidFill>
            <a:srgbClr val="5641AD"/>
          </a:solidFill>
          <a:ln w="12700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5" name="Нашивка 14"/>
          <p:cNvSpPr/>
          <p:nvPr/>
        </p:nvSpPr>
        <p:spPr>
          <a:xfrm rot="5400000">
            <a:off x="255188" y="3124321"/>
            <a:ext cx="348155" cy="286603"/>
          </a:xfrm>
          <a:prstGeom prst="chevron">
            <a:avLst/>
          </a:prstGeom>
          <a:solidFill>
            <a:srgbClr val="5641A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6" name="Нашивка 15"/>
          <p:cNvSpPr/>
          <p:nvPr/>
        </p:nvSpPr>
        <p:spPr>
          <a:xfrm rot="5400000">
            <a:off x="237445" y="3919297"/>
            <a:ext cx="348155" cy="286603"/>
          </a:xfrm>
          <a:prstGeom prst="chevron">
            <a:avLst/>
          </a:prstGeom>
          <a:solidFill>
            <a:srgbClr val="5641A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7" name="Нашивка 16"/>
          <p:cNvSpPr/>
          <p:nvPr/>
        </p:nvSpPr>
        <p:spPr>
          <a:xfrm rot="5400000">
            <a:off x="228984" y="4676565"/>
            <a:ext cx="348155" cy="286603"/>
          </a:xfrm>
          <a:prstGeom prst="chevron">
            <a:avLst/>
          </a:prstGeom>
          <a:solidFill>
            <a:srgbClr val="5641A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0560" y="4559808"/>
            <a:ext cx="54670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Обслуживание муниципального долга – 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0,3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млн.руб.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9534144" y="5254752"/>
            <a:ext cx="2487168" cy="1603248"/>
          </a:xfrm>
          <a:prstGeom prst="flowChartPunchedTape">
            <a:avLst/>
          </a:prstGeom>
          <a:solidFill>
            <a:srgbClr val="CCCCFF"/>
          </a:solidFill>
          <a:ln w="28575" cap="flat">
            <a:solidFill>
              <a:srgbClr val="5641AD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2024 году муниципальный долг  отсутствует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1316736" y="1389888"/>
            <a:ext cx="2535936" cy="719328"/>
          </a:xfrm>
          <a:prstGeom prst="wedgeRectCallout">
            <a:avLst/>
          </a:prstGeom>
          <a:solidFill>
            <a:srgbClr val="CCCCFF"/>
          </a:solidFill>
          <a:ln w="38100" cap="flat">
            <a:solidFill>
              <a:srgbClr val="5641AD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Расходы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6510528" y="1377696"/>
            <a:ext cx="4230624" cy="890016"/>
          </a:xfrm>
          <a:prstGeom prst="wedgeRectCallout">
            <a:avLst/>
          </a:prstGeom>
          <a:solidFill>
            <a:srgbClr val="CCCCFF"/>
          </a:solidFill>
          <a:ln w="38100" cap="flat">
            <a:solidFill>
              <a:srgbClr val="5641AD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rgbClr val="7030A0"/>
                </a:solidFill>
              </a:rPr>
              <a:t>Ожидаемый результат</a:t>
            </a:r>
            <a:endParaRPr lang="ru-RU" sz="2600" b="1" dirty="0">
              <a:solidFill>
                <a:srgbClr val="7030A0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 rot="5400000">
            <a:off x="222888" y="5414181"/>
            <a:ext cx="348155" cy="286603"/>
          </a:xfrm>
          <a:prstGeom prst="chevron">
            <a:avLst/>
          </a:prstGeom>
          <a:solidFill>
            <a:srgbClr val="5641A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46176" y="5279136"/>
            <a:ext cx="5010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Средства на проведение мероприятий по выявлению и оценке объектов накопленного вреда окружающей среде и организации работ по их ликвидации – </a:t>
            </a:r>
            <a:r>
              <a:rPr lang="ru-RU" b="1" dirty="0" smtClean="0"/>
              <a:t>7,2</a:t>
            </a:r>
            <a:r>
              <a:rPr lang="ru-RU" sz="1600" b="1" dirty="0" smtClean="0"/>
              <a:t> млн. руб.</a:t>
            </a:r>
            <a:endParaRPr lang="ru-RU" sz="1600" b="1" dirty="0"/>
          </a:p>
        </p:txBody>
      </p:sp>
      <p:sp>
        <p:nvSpPr>
          <p:cNvPr id="23" name="Блок-схема: документ 22"/>
          <p:cNvSpPr/>
          <p:nvPr/>
        </p:nvSpPr>
        <p:spPr>
          <a:xfrm>
            <a:off x="6547104" y="3060192"/>
            <a:ext cx="4242816" cy="2511552"/>
          </a:xfrm>
          <a:prstGeom prst="flowChartDocument">
            <a:avLst/>
          </a:prstGeom>
          <a:solidFill>
            <a:srgbClr val="CCCCFF"/>
          </a:solidFill>
          <a:ln w="38100" cap="flat">
            <a:solidFill>
              <a:srgbClr val="5641AD"/>
            </a:solidFill>
            <a:prstDash val="solid"/>
            <a:miter/>
          </a:ln>
        </p:spPr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 pitchFamily="18" charset="0"/>
                <a:cs typeface="Times New Roman" pitchFamily="18" charset="0"/>
              </a:rPr>
              <a:t>Отсутствие просроченной     кредиторской задолженности муниципальных образований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Times New Roman" pitchFamily="18" charset="0"/>
                <a:cs typeface="Arial" pitchFamily="34" charset="0"/>
              </a:rPr>
              <a:t>   Отсутствие муниципального долга по Бокситогорскому муниципальному району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8485632" y="2414016"/>
            <a:ext cx="12192" cy="524256"/>
          </a:xfrm>
          <a:prstGeom prst="straightConnector1">
            <a:avLst/>
          </a:prstGeom>
          <a:ln w="38100">
            <a:solidFill>
              <a:srgbClr val="5641A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1005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dobestock_233066089-converted-3.png"/>
          <p:cNvPicPr>
            <a:picLocks noChangeAspect="1"/>
          </p:cNvPicPr>
          <p:nvPr/>
        </p:nvPicPr>
        <p:blipFill>
          <a:blip r:embed="rId2">
            <a:lum bright="4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42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6864" y="438912"/>
            <a:ext cx="10753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Муниципальная программа </a:t>
            </a:r>
            <a:b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«Устойчивое общественное развитие в Бокситогорском муниципальном районе»</a:t>
            </a:r>
            <a:b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8497824" y="1865376"/>
            <a:ext cx="1645920" cy="975360"/>
          </a:xfrm>
          <a:prstGeom prst="wedgeEllipseCallout">
            <a:avLst/>
          </a:prstGeom>
          <a:solidFill>
            <a:srgbClr val="CAABA2"/>
          </a:solidFill>
          <a:ln w="381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Цель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729728" y="3218688"/>
            <a:ext cx="3108960" cy="3048000"/>
          </a:xfrm>
          <a:prstGeom prst="verticalScroll">
            <a:avLst/>
          </a:prstGeom>
          <a:solidFill>
            <a:srgbClr val="CAABA2"/>
          </a:solidFill>
          <a:ln w="38100" cap="flat">
            <a:solidFill>
              <a:schemeClr val="tx1">
                <a:lumMod val="75000"/>
                <a:lumOff val="2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R="160020" algn="ctr"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Times New Roman"/>
                <a:cs typeface="Times New Roman"/>
              </a:rPr>
              <a:t>Содействие устойчивому общественному развитию в Бокситогорском  муниципальном  районе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60832" y="2121408"/>
          <a:ext cx="6473952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lum bright="6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9299" y="0"/>
            <a:ext cx="1118460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Муниципальная программа  «Устойчивое общественное развитие в Бокситогорском муниципальном районе»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3148518"/>
            <a:ext cx="201612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b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32322" y="4338456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Нашивка 9"/>
          <p:cNvSpPr/>
          <p:nvPr/>
        </p:nvSpPr>
        <p:spPr>
          <a:xfrm rot="5400000">
            <a:off x="228529" y="2924093"/>
            <a:ext cx="348155" cy="286603"/>
          </a:xfrm>
          <a:prstGeom prst="chevron">
            <a:avLst/>
          </a:prstGeom>
          <a:solidFill>
            <a:srgbClr val="FFFFCC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 rot="5400000">
            <a:off x="244450" y="3895359"/>
            <a:ext cx="348155" cy="286603"/>
          </a:xfrm>
          <a:prstGeom prst="chevron">
            <a:avLst/>
          </a:prstGeom>
          <a:solidFill>
            <a:srgbClr val="FFFFCC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2" name="Нашивка 11"/>
          <p:cNvSpPr/>
          <p:nvPr/>
        </p:nvSpPr>
        <p:spPr>
          <a:xfrm rot="5400000">
            <a:off x="246727" y="5016750"/>
            <a:ext cx="348155" cy="286603"/>
          </a:xfrm>
          <a:prstGeom prst="chevron">
            <a:avLst/>
          </a:prstGeom>
          <a:solidFill>
            <a:srgbClr val="FFFFCC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3" name="Нашивка 12"/>
          <p:cNvSpPr/>
          <p:nvPr/>
        </p:nvSpPr>
        <p:spPr>
          <a:xfrm rot="5400000">
            <a:off x="262649" y="5960719"/>
            <a:ext cx="348155" cy="286603"/>
          </a:xfrm>
          <a:prstGeom prst="chevron">
            <a:avLst/>
          </a:prstGeom>
          <a:solidFill>
            <a:srgbClr val="FFFFCC"/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0585" y="2735323"/>
            <a:ext cx="8088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Создание условий для эффективного выполнения органами местного самоуправления своих полномочий – 2,3 млн. руб.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7879" y="3760927"/>
            <a:ext cx="76927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Поддержка средств массовой информации Бокситогорского муниципального района – 1,9 млн.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96120" y="481959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Поддержка социально-ориентированных некоммерческих организаций – 2,9 млн.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3414" y="5752531"/>
            <a:ext cx="90848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Мероприятия, направленные на распространение и укрепление межнациональной и межконфессиональной солидарности среди жителей Бокситогорского муниципального района – 1,2 млн. руб. 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975104" y="1572768"/>
            <a:ext cx="2633472" cy="731520"/>
          </a:xfrm>
          <a:prstGeom prst="wedgeRectCallout">
            <a:avLst/>
          </a:prstGeom>
          <a:solidFill>
            <a:srgbClr val="FFFFCC"/>
          </a:solidFill>
          <a:ln w="38100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C6600"/>
                </a:solidFill>
              </a:rPr>
              <a:t>Расходы</a:t>
            </a:r>
            <a:endParaRPr lang="ru-RU" sz="2800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99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48032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44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5216" y="304801"/>
            <a:ext cx="11362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программа  «Безопасность Бокситогорского муниципального района»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9899904" y="1584960"/>
            <a:ext cx="1682496" cy="938784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  <a:ln w="38100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Цель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9204960" y="3145536"/>
            <a:ext cx="2987040" cy="3060192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 w="38100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Комплексное повышение уровня безопасности территории Бокситогорского муниципального района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82880" y="2645664"/>
          <a:ext cx="6205728" cy="392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641AD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7720" y="0"/>
            <a:ext cx="1146326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solidFill>
                  <a:schemeClr val="bg1"/>
                </a:solidFill>
              </a:rPr>
              <a:t>Муниципальная программа  «Безопасность Бокситогорского муниципального района»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059297" y="2853680"/>
            <a:ext cx="2016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059917" y="3717032"/>
            <a:ext cx="223224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619757" y="4075125"/>
            <a:ext cx="36724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7881" y="2160091"/>
            <a:ext cx="69421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общественной безопасности, правопорядка и профилактики правонарушений на территории Бокситогорского муниципального района – 4,6 млн. руб.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177" y="3577436"/>
            <a:ext cx="68875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Предупреждение чрезвычайных ситуаций, развитие гражданской обороны, защита населения и территорий от чрезвычайных ситуаций природного и техногенного характера, обеспечение пожарной безопасности – 20,1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6119" y="5712557"/>
            <a:ext cx="64644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Осуществление отдельных государственных полномочий – 6,8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240721" y="2321039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9" name="Нашивка 18"/>
          <p:cNvSpPr/>
          <p:nvPr/>
        </p:nvSpPr>
        <p:spPr>
          <a:xfrm rot="5400000">
            <a:off x="244451" y="3754697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0" name="Нашивка 19"/>
          <p:cNvSpPr/>
          <p:nvPr/>
        </p:nvSpPr>
        <p:spPr>
          <a:xfrm rot="5400000">
            <a:off x="277479" y="5895121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7620" y="2456598"/>
            <a:ext cx="4494380" cy="2831890"/>
          </a:xfrm>
          <a:prstGeom prst="rect">
            <a:avLst/>
          </a:prstGeom>
        </p:spPr>
      </p:pic>
      <p:sp>
        <p:nvSpPr>
          <p:cNvPr id="16" name="Прямоугольная выноска 15"/>
          <p:cNvSpPr/>
          <p:nvPr/>
        </p:nvSpPr>
        <p:spPr>
          <a:xfrm>
            <a:off x="2340864" y="1194816"/>
            <a:ext cx="2609088" cy="783336"/>
          </a:xfrm>
          <a:prstGeom prst="wedgeRectCallout">
            <a:avLst/>
          </a:prstGeom>
          <a:solidFill>
            <a:srgbClr val="CCCCFF"/>
          </a:solidFill>
          <a:ln w="381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РАСХОДЫ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4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emuchastky.jpg"/>
          <p:cNvPicPr>
            <a:picLocks noChangeAspect="1"/>
          </p:cNvPicPr>
          <p:nvPr/>
        </p:nvPicPr>
        <p:blipFill>
          <a:blip r:embed="rId2">
            <a:lum bright="46000" contrast="-44000"/>
          </a:blip>
          <a:stretch>
            <a:fillRect/>
          </a:stretch>
        </p:blipFill>
        <p:spPr>
          <a:xfrm>
            <a:off x="542200" y="1316736"/>
            <a:ext cx="11028007" cy="511200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46</a:t>
            </a:fld>
            <a:endParaRPr lang="ru-RU" noProof="0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9424416" y="2048256"/>
            <a:ext cx="1804416" cy="877824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  <a:ln w="38100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Цель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8668512" y="3441700"/>
            <a:ext cx="3206496" cy="2885948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38100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Рациональное использование земельных ресурсов и объектов недвижимости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46304" y="1816608"/>
          <a:ext cx="6193536" cy="5041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6992" y="195073"/>
            <a:ext cx="10631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Муниципальная программа «Управление собственностью на территории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Бокситогорского муниципального района»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3674" y="39307"/>
            <a:ext cx="1108112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«Управление собственностью на территории </a:t>
            </a: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Бокситогорского муниципального района»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242176" y="3074213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8" name="Нашивка 17"/>
          <p:cNvSpPr/>
          <p:nvPr/>
        </p:nvSpPr>
        <p:spPr>
          <a:xfrm rot="5400000">
            <a:off x="244451" y="4918934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0" name="Нашивка 19"/>
          <p:cNvSpPr/>
          <p:nvPr/>
        </p:nvSpPr>
        <p:spPr>
          <a:xfrm rot="5400000">
            <a:off x="274022" y="6053976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285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37062" y="2692358"/>
            <a:ext cx="6273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Подготовка документов и осуществление государственного кадастрового учета и (или) государственной регистрации прав собственности на объекты недвижимого имущества – 0,3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4359" y="47162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содержания и использования муниципальной собственности – 3,9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2079" y="5904455"/>
            <a:ext cx="6286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Осуществление отдельных полномочий поселений – 0,2 млн. руб.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Рисунок 23" descr="1970ad3f6c01f4b1fdc2e91147ac49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976" y="1937981"/>
            <a:ext cx="3788704" cy="3745881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1877569" y="1694688"/>
            <a:ext cx="2889503" cy="707136"/>
          </a:xfrm>
          <a:prstGeom prst="wedgeRectCallout">
            <a:avLst/>
          </a:prstGeom>
          <a:solidFill>
            <a:srgbClr val="CCCCFF"/>
          </a:solidFill>
          <a:ln w="38100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РАСХОДЫ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7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b1e4866e2802df2a8e1ef0e531ff473.jpg"/>
          <p:cNvPicPr>
            <a:picLocks noChangeAspect="1"/>
          </p:cNvPicPr>
          <p:nvPr/>
        </p:nvPicPr>
        <p:blipFill>
          <a:blip r:embed="rId2">
            <a:lum bright="46000" contrast="-46000"/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 flipH="1">
            <a:off x="609600" y="5797769"/>
            <a:ext cx="719328" cy="365125"/>
          </a:xfrm>
        </p:spPr>
        <p:txBody>
          <a:bodyPr/>
          <a:lstStyle/>
          <a:p>
            <a:pPr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48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2064" y="377952"/>
            <a:ext cx="11131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Муниципальная программа «Содержание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8631936" y="1755648"/>
            <a:ext cx="1865376" cy="84124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  <a:ln w="28575" cap="flat">
            <a:solidFill>
              <a:schemeClr val="tx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424928" y="2572512"/>
            <a:ext cx="4059936" cy="4285488"/>
          </a:xfrm>
          <a:prstGeom prst="horizontalScroll">
            <a:avLst/>
          </a:prstGeom>
          <a:solidFill>
            <a:schemeClr val="bg2">
              <a:lumMod val="9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Повышение уровня технического состояния дорог общего пользования, мостов и иных транспортных инженерных сооружений, находящихся на балансе Бокситогорского муниципального района; повышение доступности и качества транспортных услуг для населения Бокситогорского муниципального района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633984" y="1826260"/>
          <a:ext cx="6534912" cy="470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2172" y="138226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 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endParaRPr lang="ru-RU" sz="24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4716" y="46444"/>
            <a:ext cx="1014028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rPr>
              <a:t>Муниципальная программа «Содержание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района»</a:t>
            </a:r>
            <a:endParaRPr lang="ru-RU" sz="2600" b="1" dirty="0">
              <a:solidFill>
                <a:schemeClr val="bg2">
                  <a:lumMod val="9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266560" y="3472476"/>
            <a:ext cx="348155" cy="286603"/>
          </a:xfrm>
          <a:prstGeom prst="chevron">
            <a:avLst/>
          </a:prstGeom>
          <a:solidFill>
            <a:schemeClr val="bg1">
              <a:lumMod val="50000"/>
            </a:schemeClr>
          </a:solidFill>
          <a:ln w="28575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3" name="Нашивка 22"/>
          <p:cNvSpPr/>
          <p:nvPr/>
        </p:nvSpPr>
        <p:spPr>
          <a:xfrm rot="5400000">
            <a:off x="297586" y="4995363"/>
            <a:ext cx="348155" cy="286603"/>
          </a:xfrm>
          <a:prstGeom prst="chevron">
            <a:avLst/>
          </a:prstGeom>
          <a:solidFill>
            <a:schemeClr val="bg1">
              <a:lumMod val="50000"/>
            </a:schemeClr>
          </a:solidFill>
          <a:ln w="28575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96120" y="330852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Содержание автомобильных дорог общего пользования на территории Бокситогорского муниципального района – 29,4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5302" y="482342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регулярных пассажирских перевозок на территории Бокситогорского муниципального района – 47,0 млн. руб.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2119" y="1946509"/>
            <a:ext cx="3971500" cy="39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ая выноска 9"/>
          <p:cNvSpPr/>
          <p:nvPr/>
        </p:nvSpPr>
        <p:spPr>
          <a:xfrm>
            <a:off x="1670305" y="2060448"/>
            <a:ext cx="2889503" cy="707136"/>
          </a:xfrm>
          <a:prstGeom prst="wedgeRectCallout">
            <a:avLst/>
          </a:prstGeom>
          <a:solidFill>
            <a:schemeClr val="bg1">
              <a:lumMod val="50000"/>
            </a:schemeClr>
          </a:solidFill>
          <a:ln w="38100" cap="flat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90000"/>
                  </a:schemeClr>
                </a:solidFill>
              </a:rPr>
              <a:t>РАСХОДЫ</a:t>
            </a:r>
            <a:endParaRPr lang="ru-RU" sz="28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1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17911" y="4544704"/>
            <a:ext cx="3289110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794076" y="4585647"/>
            <a:ext cx="1651379" cy="914400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6" y="313900"/>
            <a:ext cx="12096464" cy="4367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Показатели социально-экономического развития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452" y="938784"/>
            <a:ext cx="5013673" cy="356317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Инвестиции в основной капитал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61808" y="1199444"/>
            <a:ext cx="134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Млн.руб. </a:t>
            </a:r>
            <a:endParaRPr lang="ru-RU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189553" y="1816607"/>
          <a:ext cx="7479215" cy="397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18866" y="1501254"/>
            <a:ext cx="3548418" cy="218364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6" name="Рисунок 15" descr="1660256909_16-kartinkin-net-p-fon-dlya-prezentatsii-byudzhet-krasivo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12" y="2389632"/>
            <a:ext cx="3523488" cy="249936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524000" y="5803392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</a:rPr>
              <a:t>2024 год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040" y="5827776"/>
            <a:ext cx="12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2025 год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425696" y="5827776"/>
            <a:ext cx="123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2026 год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730240" y="5827776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2027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50</a:t>
            </a:fld>
            <a:endParaRPr lang="ru-RU" noProof="0" dirty="0"/>
          </a:p>
        </p:txBody>
      </p:sp>
      <p:pic>
        <p:nvPicPr>
          <p:cNvPr id="4" name="Рисунок 3" descr="unnamed.jpg"/>
          <p:cNvPicPr>
            <a:picLocks noChangeAspect="1"/>
          </p:cNvPicPr>
          <p:nvPr/>
        </p:nvPicPr>
        <p:blipFill>
          <a:blip r:embed="rId2">
            <a:lum bright="38000" contrast="-3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43584" y="390144"/>
            <a:ext cx="10009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Муниципальная программа «Современное образование в Бокситогорском муниципальном районе»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8570976" y="1755648"/>
            <a:ext cx="1840992" cy="841248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  <a:ln w="28575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Цель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7144512" y="2645664"/>
            <a:ext cx="4450080" cy="421233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 w="28575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Повышение доступности и обеспечение качественного образования, соответствующего требованиям инновационного развития экономики района, региона и страны в целом, современным требованиям общества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26720" y="1938528"/>
          <a:ext cx="6303264" cy="4657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66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9765793" y="0"/>
            <a:ext cx="2426208" cy="2088107"/>
          </a:xfrm>
          <a:prstGeom prst="rect">
            <a:avLst/>
          </a:prstGeom>
          <a:solidFill>
            <a:srgbClr val="CC66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6603" y="0"/>
            <a:ext cx="88452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Муниципальная программа «Современное образование в Бокситогорском муниципальном районе»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327642" y="5581934"/>
            <a:ext cx="864358" cy="832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20" name="Рисунок 19" descr="1617297530_6-p-fon-dlya-prezentatsii-patrioticheskii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792" y="2922524"/>
            <a:ext cx="2641600" cy="205790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9" name="Блок-схема: несколько документов 18"/>
          <p:cNvSpPr/>
          <p:nvPr/>
        </p:nvSpPr>
        <p:spPr>
          <a:xfrm>
            <a:off x="9765792" y="0"/>
            <a:ext cx="2426208" cy="2109216"/>
          </a:xfrm>
          <a:prstGeom prst="flowChartMultidocument">
            <a:avLst/>
          </a:prstGeom>
          <a:solidFill>
            <a:srgbClr val="FFC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41054"/>
                </a:solidFill>
              </a:rPr>
              <a:t>Отраслевые проекты</a:t>
            </a:r>
          </a:p>
          <a:p>
            <a:pPr algn="ctr"/>
            <a:endParaRPr lang="ru-RU" sz="2400" dirty="0">
              <a:solidFill>
                <a:srgbClr val="641054"/>
              </a:solidFill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654304" y="1645920"/>
          <a:ext cx="7477760" cy="4864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947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триот.jpg"/>
          <p:cNvPicPr>
            <a:picLocks noChangeAspect="1"/>
          </p:cNvPicPr>
          <p:nvPr/>
        </p:nvPicPr>
        <p:blipFill>
          <a:blip r:embed="rId2">
            <a:lum bright="12000" contrast="-3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52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608" y="304800"/>
            <a:ext cx="10887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«Современное образование в Бокситогорском муниципальном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районе»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51104" y="1499616"/>
            <a:ext cx="3352800" cy="2279904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  <a:ln w="38100" cap="flat">
            <a:solidFill>
              <a:schemeClr val="accent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Региональный проект “Патриотическое воспитание граждан РФ" </a:t>
            </a:r>
            <a:endParaRPr lang="ru-RU" dirty="0"/>
          </a:p>
        </p:txBody>
      </p:sp>
      <p:sp>
        <p:nvSpPr>
          <p:cNvPr id="10" name="Трапеция 9"/>
          <p:cNvSpPr/>
          <p:nvPr/>
        </p:nvSpPr>
        <p:spPr>
          <a:xfrm>
            <a:off x="780288" y="3962400"/>
            <a:ext cx="2670048" cy="1365504"/>
          </a:xfrm>
          <a:prstGeom prst="trapezoid">
            <a:avLst/>
          </a:prstGeom>
          <a:solidFill>
            <a:schemeClr val="bg2">
              <a:lumMod val="50000"/>
            </a:schemeClr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,4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млн. руб.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6602" y="0"/>
            <a:ext cx="10890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Муниципальная программа «Современное образование в Бокситогорском муниципальном районе»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327642" y="5581934"/>
            <a:ext cx="864358" cy="832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66635" y="754337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7064" y="2218730"/>
            <a:ext cx="40215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реализации программ дошкольного образования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386,0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9767" y="3679041"/>
            <a:ext cx="3885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реализации программ общего образования –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618,8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1653" y="4907340"/>
            <a:ext cx="4158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реализации программ дополнительного образования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236,1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1726" y="6014829"/>
            <a:ext cx="3429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Развитие кадрового потенциала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2,7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32646" y="2327913"/>
            <a:ext cx="34756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Развитие системы отдыха, оздоровления занятости детей, подростков и молодёжи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9,0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87236" y="3733631"/>
            <a:ext cx="4349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Развитие системы оценки и контроля качества образования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0,9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28180" y="4875999"/>
            <a:ext cx="4171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Развитие учреждений, обеспечивающих предоставление услуг в сфере образования Бокситогорского муниципального района –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43,3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 rot="5400000">
            <a:off x="337711" y="2487356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0" name="Нашивка 29"/>
          <p:cNvSpPr/>
          <p:nvPr/>
        </p:nvSpPr>
        <p:spPr>
          <a:xfrm rot="5400000">
            <a:off x="326338" y="3827112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1" name="Нашивка 30"/>
          <p:cNvSpPr/>
          <p:nvPr/>
        </p:nvSpPr>
        <p:spPr>
          <a:xfrm rot="5400000">
            <a:off x="328612" y="5057685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2" name="Нашивка 31"/>
          <p:cNvSpPr/>
          <p:nvPr/>
        </p:nvSpPr>
        <p:spPr>
          <a:xfrm rot="5400000">
            <a:off x="303589" y="6138132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3" name="Нашивка 32"/>
          <p:cNvSpPr/>
          <p:nvPr/>
        </p:nvSpPr>
        <p:spPr>
          <a:xfrm rot="5400000">
            <a:off x="5953764" y="2657953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4" name="Нашивка 33"/>
          <p:cNvSpPr/>
          <p:nvPr/>
        </p:nvSpPr>
        <p:spPr>
          <a:xfrm rot="5400000">
            <a:off x="5967410" y="3899900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35" name="Нашивка 34"/>
          <p:cNvSpPr/>
          <p:nvPr/>
        </p:nvSpPr>
        <p:spPr>
          <a:xfrm rot="5400000">
            <a:off x="5981057" y="5114550"/>
            <a:ext cx="348155" cy="286603"/>
          </a:xfrm>
          <a:prstGeom prst="chevron">
            <a:avLst/>
          </a:prstGeom>
          <a:solidFill>
            <a:schemeClr val="accent5">
              <a:lumMod val="50000"/>
            </a:schemeClr>
          </a:solidFill>
          <a:ln w="38100" cap="flat">
            <a:solidFill>
              <a:srgbClr val="FFFF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873373" y="1316736"/>
            <a:ext cx="2889503" cy="707136"/>
          </a:xfrm>
          <a:prstGeom prst="wedgeRectCallout">
            <a:avLst/>
          </a:prstGeom>
          <a:solidFill>
            <a:schemeClr val="bg1">
              <a:lumMod val="65000"/>
            </a:schemeClr>
          </a:solidFill>
          <a:ln w="38100" cap="flat">
            <a:solidFill>
              <a:schemeClr val="accent5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РАСХОДЫ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7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орт.jpg"/>
          <p:cNvPicPr>
            <a:picLocks noChangeAspect="1"/>
          </p:cNvPicPr>
          <p:nvPr/>
        </p:nvPicPr>
        <p:blipFill>
          <a:blip r:embed="rId2">
            <a:lum bright="24000" contrast="-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54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7424" y="256033"/>
            <a:ext cx="9400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Муниципальная программа «Культура, молодежная политика, физическая культура и спорт»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9997440" y="1158240"/>
            <a:ext cx="1780032" cy="1036320"/>
          </a:xfrm>
          <a:prstGeom prst="wedgeEllipseCallout">
            <a:avLst/>
          </a:prstGeom>
          <a:solidFill>
            <a:srgbClr val="FFFFCC"/>
          </a:solidFill>
          <a:ln w="28575" cap="flat">
            <a:solidFill>
              <a:srgbClr val="CC6600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Цель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7741920" y="2694432"/>
            <a:ext cx="3364992" cy="3706368"/>
          </a:xfrm>
          <a:prstGeom prst="horizontalScroll">
            <a:avLst/>
          </a:prstGeom>
          <a:solidFill>
            <a:srgbClr val="FFFFCC"/>
          </a:solidFill>
          <a:ln w="38100" cap="flat">
            <a:solidFill>
              <a:srgbClr val="CC66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Устойчивое развитие культуры, молодежной политики и физической культуры и спорта в Бокситогорском муниципальном районе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3568" y="1450848"/>
          <a:ext cx="6742176" cy="484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98CB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6084" y="134320"/>
            <a:ext cx="9780422" cy="1570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641054"/>
                </a:solidFill>
              </a:rPr>
              <a:t>Муниципальная программа «Культура, молодежная политика, физическая культура и спорт»</a:t>
            </a:r>
            <a:endParaRPr lang="ru-RU" sz="3200" dirty="0">
              <a:solidFill>
                <a:srgbClr val="641054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22904" y="1861521"/>
            <a:ext cx="15843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0273" y="3080562"/>
            <a:ext cx="482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Молодежная политика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0,5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млн.руб.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5668" y="3790246"/>
            <a:ext cx="3329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Культура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74,0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млн.руб.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782" y="4472633"/>
            <a:ext cx="6057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Физическая культура и спорт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58,5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млн.руб.  </a:t>
            </a:r>
          </a:p>
        </p:txBody>
      </p:sp>
      <p:sp>
        <p:nvSpPr>
          <p:cNvPr id="10" name="Нашивка 9"/>
          <p:cNvSpPr/>
          <p:nvPr/>
        </p:nvSpPr>
        <p:spPr>
          <a:xfrm rot="5400000">
            <a:off x="365007" y="3224335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1" name="Нашивка 10"/>
          <p:cNvSpPr/>
          <p:nvPr/>
        </p:nvSpPr>
        <p:spPr>
          <a:xfrm rot="5400000">
            <a:off x="394577" y="3895351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2" name="Нашивка 11"/>
          <p:cNvSpPr/>
          <p:nvPr/>
        </p:nvSpPr>
        <p:spPr>
          <a:xfrm rot="5400000">
            <a:off x="424148" y="4566366"/>
            <a:ext cx="348155" cy="28660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4" name="Рисунок 13" descr="1619757316_16-phonoteka_org-p-fon-dlya-prezentatsii-dopolnitelnoe-obrazo-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1999488"/>
            <a:ext cx="3678017" cy="3766689"/>
          </a:xfrm>
          <a:prstGeom prst="rect">
            <a:avLst/>
          </a:prstGeom>
        </p:spPr>
      </p:pic>
      <p:sp>
        <p:nvSpPr>
          <p:cNvPr id="13" name="Прямоугольная выноска 12"/>
          <p:cNvSpPr/>
          <p:nvPr/>
        </p:nvSpPr>
        <p:spPr>
          <a:xfrm>
            <a:off x="2203069" y="1706880"/>
            <a:ext cx="2889503" cy="707136"/>
          </a:xfrm>
          <a:prstGeom prst="wedgeRectCallout">
            <a:avLst/>
          </a:prstGeom>
          <a:solidFill>
            <a:schemeClr val="accent2">
              <a:lumMod val="40000"/>
              <a:lumOff val="60000"/>
            </a:schemeClr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641054"/>
                </a:solidFill>
              </a:rPr>
              <a:t>РАСХОДЫ</a:t>
            </a:r>
            <a:endParaRPr lang="ru-RU" sz="2800" b="1" dirty="0">
              <a:solidFill>
                <a:srgbClr val="641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7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56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8096" y="316992"/>
            <a:ext cx="8729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41054"/>
                </a:solidFill>
              </a:rPr>
              <a:t>Муниципальная программа «Культура, молодежная политика, физическая культура и спорт»</a:t>
            </a:r>
            <a:endParaRPr lang="ru-RU" sz="2800" b="1" dirty="0">
              <a:solidFill>
                <a:srgbClr val="641054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219200" y="2182368"/>
          <a:ext cx="5900928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несколько документов 5"/>
          <p:cNvSpPr/>
          <p:nvPr/>
        </p:nvSpPr>
        <p:spPr>
          <a:xfrm>
            <a:off x="9765792" y="0"/>
            <a:ext cx="2426208" cy="2365248"/>
          </a:xfrm>
          <a:prstGeom prst="flowChartMultidocumen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41054"/>
                </a:solidFill>
              </a:rPr>
              <a:t>Отраслевые проекты</a:t>
            </a:r>
          </a:p>
          <a:p>
            <a:pPr algn="ctr"/>
            <a:endParaRPr lang="ru-RU" sz="2400" dirty="0">
              <a:solidFill>
                <a:srgbClr val="641054"/>
              </a:solidFill>
            </a:endParaRPr>
          </a:p>
        </p:txBody>
      </p:sp>
      <p:pic>
        <p:nvPicPr>
          <p:cNvPr id="1026" name="Picture 2" descr="О вводе в эксплуатацию ФОКа в г.Бокситогорск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19872" y="2889504"/>
            <a:ext cx="2987039" cy="236524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zo-blago.png"/>
          <p:cNvPicPr>
            <a:picLocks noChangeAspect="1"/>
          </p:cNvPicPr>
          <p:nvPr/>
        </p:nvPicPr>
        <p:blipFill>
          <a:blip r:embed="rId2">
            <a:lum bright="22000" contrast="-2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57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0976" y="341376"/>
            <a:ext cx="1024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«Социальная поддержка отдельных категорий граждан в Бокситогорском районе Ленинградской области»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8595360" y="1853184"/>
            <a:ext cx="1780032" cy="1036320"/>
          </a:xfrm>
          <a:prstGeom prst="wedgeEllipseCallout">
            <a:avLst/>
          </a:prstGeom>
          <a:solidFill>
            <a:srgbClr val="FFFFCC"/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641054"/>
                </a:solidFill>
              </a:rPr>
              <a:t>Цель</a:t>
            </a:r>
            <a:endParaRPr lang="ru-RU" sz="2800" b="1" dirty="0">
              <a:solidFill>
                <a:srgbClr val="641054"/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851648" y="3441700"/>
            <a:ext cx="3401568" cy="3068828"/>
          </a:xfrm>
          <a:prstGeom prst="verticalScroll">
            <a:avLst/>
          </a:prstGeom>
          <a:solidFill>
            <a:srgbClr val="FFFFCC"/>
          </a:solidFill>
          <a:ln w="38100" cap="flat">
            <a:solidFill>
              <a:srgbClr val="641054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41054"/>
                </a:solidFill>
              </a:rPr>
              <a:t>Создание условий для роста благосостояния граждан</a:t>
            </a:r>
            <a:endParaRPr lang="ru-RU" sz="2000" b="1" dirty="0">
              <a:solidFill>
                <a:srgbClr val="641054"/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19456" y="1463040"/>
          <a:ext cx="7522464" cy="497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388" y="33065"/>
            <a:ext cx="10572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Муниципальная программа «Социальная поддержка отдельных категорий граждан в Бокситогорском районе»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8313" y="1916113"/>
            <a:ext cx="15843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5093" y="2690336"/>
            <a:ext cx="84889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76,3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177" y="4152669"/>
            <a:ext cx="72970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Улучшение жилищных условий отдельных категорий граждан и выполнение государственных обязательств по обеспечению жильем отдельных категорий граждан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0,3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млн. руб.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6118" y="5642296"/>
            <a:ext cx="7228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предоставления мер социальной поддержки отдельным категориям граждан с усилением их адресности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20,3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 rot="5400000">
            <a:off x="214882" y="3060561"/>
            <a:ext cx="348155" cy="286603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3" name="Нашивка 12"/>
          <p:cNvSpPr/>
          <p:nvPr/>
        </p:nvSpPr>
        <p:spPr>
          <a:xfrm rot="5400000">
            <a:off x="242177" y="4493576"/>
            <a:ext cx="348155" cy="286603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Нашивка 13"/>
          <p:cNvSpPr/>
          <p:nvPr/>
        </p:nvSpPr>
        <p:spPr>
          <a:xfrm rot="5400000">
            <a:off x="255825" y="5899297"/>
            <a:ext cx="348155" cy="286603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pic>
        <p:nvPicPr>
          <p:cNvPr id="16" name="Рисунок 15" descr="cfee1df0aef1bf88281266898fc4ff19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822" y="2426208"/>
            <a:ext cx="3861177" cy="2999232"/>
          </a:xfrm>
          <a:prstGeom prst="rect">
            <a:avLst/>
          </a:prstGeom>
        </p:spPr>
      </p:pic>
      <p:sp>
        <p:nvSpPr>
          <p:cNvPr id="15" name="Прямоугольная выноска 14"/>
          <p:cNvSpPr/>
          <p:nvPr/>
        </p:nvSpPr>
        <p:spPr>
          <a:xfrm>
            <a:off x="3432048" y="1670304"/>
            <a:ext cx="2889503" cy="707136"/>
          </a:xfrm>
          <a:prstGeom prst="wedgeRectCallout">
            <a:avLst/>
          </a:prstGeom>
          <a:solidFill>
            <a:srgbClr val="FFFFCC"/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РАСХОДЫ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4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59</a:t>
            </a:fld>
            <a:endParaRPr lang="ru-RU" noProof="0" dirty="0"/>
          </a:p>
        </p:txBody>
      </p:sp>
      <p:pic>
        <p:nvPicPr>
          <p:cNvPr id="4" name="Рисунок 3" descr="1660256910_66-kartinkin-net-p-fon-dlya-prezentatsii-byudzhet-krasivo-70.jpg"/>
          <p:cNvPicPr>
            <a:picLocks noChangeAspect="1"/>
          </p:cNvPicPr>
          <p:nvPr/>
        </p:nvPicPr>
        <p:blipFill>
          <a:blip r:embed="rId2">
            <a:lum bright="29000" contrast="-48000"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76" y="182880"/>
            <a:ext cx="1082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Непрограммные расходы органов местного самоуправления Бокситогорского муниципального района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85216" y="1536192"/>
          <a:ext cx="6681216" cy="461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Овальная выноска 6"/>
          <p:cNvSpPr/>
          <p:nvPr/>
        </p:nvSpPr>
        <p:spPr>
          <a:xfrm>
            <a:off x="8583168" y="1548384"/>
            <a:ext cx="1780032" cy="103632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Цель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7863840" y="3194304"/>
            <a:ext cx="3230880" cy="3060192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  <a:ln w="38100" cap="flat">
            <a:solidFill>
              <a:schemeClr val="accent3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Обеспечение деятельности органов местного самоуправления Бокситогорского муниципального района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17911" y="4544704"/>
            <a:ext cx="2770495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794076" y="4585647"/>
            <a:ext cx="1651379" cy="914400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184" y="179022"/>
            <a:ext cx="11928143" cy="65562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Показатели социально-экономического развития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376" y="962652"/>
            <a:ext cx="6843278" cy="496223"/>
          </a:xfrm>
        </p:spPr>
        <p:txBody>
          <a:bodyPr/>
          <a:lstStyle/>
          <a:p>
            <a:r>
              <a:rPr lang="ru-RU" dirty="0" smtClean="0"/>
              <a:t>Численность населения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534262" y="1595228"/>
            <a:ext cx="134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Человек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455855" y="2320834"/>
            <a:ext cx="134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0" y="1999488"/>
          <a:ext cx="8034528" cy="443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Рисунок 17" descr="1660256854_1-kartinkin-net-p-fon-dlya-prezentatsii-byudzhet-krasivo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136" y="2487168"/>
            <a:ext cx="3864864" cy="237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60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376" y="182880"/>
            <a:ext cx="10375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Непрограммные расходы органов местного самоуправления Бокситогорского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Нашивка 4"/>
          <p:cNvSpPr/>
          <p:nvPr/>
        </p:nvSpPr>
        <p:spPr>
          <a:xfrm rot="5400000">
            <a:off x="314520" y="1294825"/>
            <a:ext cx="451858" cy="324997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50976" y="1207008"/>
            <a:ext cx="8851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обеспечение деятельности органов местного самоуправления Бокситогорского муниципального района предусмотрены ассигнования в сумме - 136330,4 тыс. руб.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322265" y="2177097"/>
            <a:ext cx="430274" cy="318901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50976" y="2072640"/>
            <a:ext cx="9729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Обеспечение выполнения функций органов местного самоуправления Бокситогорского муниципального района (94,15 шт.ед.) – 127760,8 тыс. руб.</a:t>
            </a:r>
          </a:p>
        </p:txBody>
      </p:sp>
      <p:sp>
        <p:nvSpPr>
          <p:cNvPr id="11" name="Нашивка 10"/>
          <p:cNvSpPr/>
          <p:nvPr/>
        </p:nvSpPr>
        <p:spPr>
          <a:xfrm rot="5400000">
            <a:off x="346602" y="3056783"/>
            <a:ext cx="442468" cy="327366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41197" y="2791968"/>
            <a:ext cx="8753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Исполнение части полномочий Бокситогорского городского поселения, передаваемых администрации Бокситогорского муниципального района по обеспечению деятельности совета депутатов Бокситогорского городского поселения Бокситогорского муниципального района Ленинградской области – 286,7 тыс. руб.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347472" y="4261106"/>
            <a:ext cx="414528" cy="304801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3168" y="4194049"/>
            <a:ext cx="8744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Заработная плата с начислениями председателя Контрольно-счетной комиссии и текущие расходы на содержание Контрольно-счетной комиссии – 2677,2 тыс. руб.</a:t>
            </a:r>
          </a:p>
        </p:txBody>
      </p:sp>
      <p:sp>
        <p:nvSpPr>
          <p:cNvPr id="15" name="Нашивка 14"/>
          <p:cNvSpPr/>
          <p:nvPr/>
        </p:nvSpPr>
        <p:spPr>
          <a:xfrm rot="5400000">
            <a:off x="338856" y="5159736"/>
            <a:ext cx="427570" cy="300611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87552" y="5108448"/>
            <a:ext cx="927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Исполнение части полномочий поселений по осуществлению внешнего финансового контроля на содержание 2 шт.ед. аудиторов за счет средств поселений – 2466,1 тыс. руб.</a:t>
            </a:r>
          </a:p>
        </p:txBody>
      </p:sp>
      <p:pic>
        <p:nvPicPr>
          <p:cNvPr id="17" name="Рисунок 16" descr="1660256817_9-kartinkin-net-p-fon-dlya-prezentatsii-byudzhet-krasivo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984" y="2743200"/>
            <a:ext cx="2414016" cy="2023872"/>
          </a:xfrm>
          <a:prstGeom prst="rect">
            <a:avLst/>
          </a:prstGeom>
        </p:spPr>
      </p:pic>
      <p:sp>
        <p:nvSpPr>
          <p:cNvPr id="18" name="Нашивка 17"/>
          <p:cNvSpPr/>
          <p:nvPr/>
        </p:nvSpPr>
        <p:spPr>
          <a:xfrm rot="5400000">
            <a:off x="365759" y="5986276"/>
            <a:ext cx="426721" cy="329184"/>
          </a:xfrm>
          <a:prstGeom prst="chevron">
            <a:avLst/>
          </a:prstGeom>
          <a:solidFill>
            <a:srgbClr val="FFFFCC"/>
          </a:solidFill>
          <a:ln w="38100" cap="flat">
            <a:solidFill>
              <a:schemeClr val="accent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11936" y="6010656"/>
            <a:ext cx="9753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Иные непрограммные расходы органов местного самоуправления Бокситогорского муниципального района – 77,2 млн. руб.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641AD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Благодарим вас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5A967A-4C75-4949-9D48-17FD2D8B8B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5237" y="2258652"/>
            <a:ext cx="4367531" cy="365125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Телефон: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5085CC-458F-4E9F-AF16-A815111FBF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181" y="2873108"/>
            <a:ext cx="4367531" cy="365125"/>
          </a:xfrm>
        </p:spPr>
        <p:txBody>
          <a:bodyPr rtlCol="0"/>
          <a:lstStyle/>
          <a:p>
            <a:pPr rtl="0"/>
            <a:r>
              <a:rPr lang="ru-RU" sz="2000" dirty="0" smtClean="0"/>
              <a:t>8(813)66-2-16-88</a:t>
            </a:r>
            <a:endParaRPr lang="ru-RU" sz="2000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459230DA-C209-4406-A9FA-EE60A7827F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8885" y="3560091"/>
            <a:ext cx="4367531" cy="365125"/>
          </a:xfrm>
        </p:spPr>
        <p:txBody>
          <a:bodyPr rtlCol="0"/>
          <a:lstStyle/>
          <a:p>
            <a:pPr rtl="0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Эл. почта: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D10F5C8F-9E7F-4E64-9AF6-329D165411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6181" y="4119957"/>
            <a:ext cx="4367531" cy="365125"/>
          </a:xfrm>
        </p:spPr>
        <p:txBody>
          <a:bodyPr rtlCol="0"/>
          <a:lstStyle/>
          <a:p>
            <a:r>
              <a:rPr lang="en-US" sz="2000" dirty="0"/>
              <a:t>bokskomfin@gmail.com</a:t>
            </a:r>
            <a:endParaRPr lang="ru-RU" sz="2000" dirty="0"/>
          </a:p>
        </p:txBody>
      </p:sp>
      <p:sp>
        <p:nvSpPr>
          <p:cNvPr id="11" name="Текст 22">
            <a:extLst>
              <a:ext uri="{FF2B5EF4-FFF2-40B4-BE49-F238E27FC236}">
                <a16:creationId xmlns="" xmlns:a16="http://schemas.microsoft.com/office/drawing/2014/main" id="{A0B41C33-430D-4B31-A546-F85646919475}"/>
              </a:ext>
            </a:extLst>
          </p:cNvPr>
          <p:cNvSpPr txBox="1">
            <a:spLocks/>
          </p:cNvSpPr>
          <p:nvPr/>
        </p:nvSpPr>
        <p:spPr>
          <a:xfrm>
            <a:off x="763320" y="4966809"/>
            <a:ext cx="3445783" cy="289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Сайт:</a:t>
            </a:r>
          </a:p>
        </p:txBody>
      </p:sp>
      <p:sp>
        <p:nvSpPr>
          <p:cNvPr id="12" name="Текст 23">
            <a:extLst>
              <a:ext uri="{FF2B5EF4-FFF2-40B4-BE49-F238E27FC236}">
                <a16:creationId xmlns="" xmlns:a16="http://schemas.microsoft.com/office/drawing/2014/main" id="{E62065D0-127B-4884-9760-D1FFEC38A6F9}"/>
              </a:ext>
            </a:extLst>
          </p:cNvPr>
          <p:cNvSpPr txBox="1">
            <a:spLocks/>
          </p:cNvSpPr>
          <p:nvPr/>
        </p:nvSpPr>
        <p:spPr>
          <a:xfrm>
            <a:off x="763323" y="5501537"/>
            <a:ext cx="4518361" cy="413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i="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</a:rPr>
              <a:t>http://adm.boksitogorsk.ru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5" name="Рисунок 14" descr="1660251908_6-kartinkin-net-p-fon-dlya-prezentatsii-delovoi-kreativnii-k-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776" y="3441700"/>
            <a:ext cx="4840224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6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17911" y="4544704"/>
            <a:ext cx="3289110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3794076" y="4585647"/>
            <a:ext cx="1651379" cy="914400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453" y="921707"/>
            <a:ext cx="6843278" cy="49622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641054"/>
                </a:solidFill>
              </a:rPr>
              <a:t>Уровень зарегистрированной безработицы</a:t>
            </a:r>
            <a:endParaRPr lang="ru-RU" sz="2400" dirty="0">
              <a:solidFill>
                <a:srgbClr val="641054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61808" y="1172148"/>
            <a:ext cx="1340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%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8240" y="179022"/>
            <a:ext cx="11928143" cy="6556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Показатели социально-экономического развития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39678" y="1402080"/>
          <a:ext cx="8128000" cy="6473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 descr="ваканси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512" y="2243328"/>
            <a:ext cx="3523488" cy="2791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1520" y="438912"/>
            <a:ext cx="1007059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Показатели социально-экономического развития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056" y="1028807"/>
            <a:ext cx="8558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Среднемесячная номинальная начисленная заработная плата в целом по муниципальному образованию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47104" y="1658112"/>
            <a:ext cx="81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Руб.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Рисунок 6" descr="post_5b589fca650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2523745"/>
            <a:ext cx="4255007" cy="297484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0" y="1962912"/>
          <a:ext cx="8680704" cy="549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40485"/>
            <a:ext cx="10126639" cy="1419225"/>
          </a:xfrm>
        </p:spPr>
        <p:txBody>
          <a:bodyPr>
            <a:noAutofit/>
          </a:bodyPr>
          <a:lstStyle/>
          <a:p>
            <a:pPr algn="l"/>
            <a:r>
              <a:rPr lang="ru-RU" sz="3400" dirty="0" smtClean="0">
                <a:solidFill>
                  <a:schemeClr val="accent1">
                    <a:lumMod val="75000"/>
                  </a:schemeClr>
                </a:solidFill>
              </a:rPr>
              <a:t>Качество управления муниципальными финансами и долговая устойчивость Бокситогорского муниципального района </a:t>
            </a:r>
            <a:endParaRPr lang="ru-RU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46304" y="2048595"/>
          <a:ext cx="7132320" cy="4010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86" name="Picture 2" descr="Долговая устойчивость экономики Украины: риски в 2021 году — Минфи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00544" y="2206752"/>
            <a:ext cx="4474464" cy="3169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55923798_win32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_30741380_TF55923798.potx" id="{1FB061B5-9E01-4E04-A517-B0AA2987E41C}" vid="{D770918E-B00C-4F04-BDFD-A08CC9945D7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3071</Words>
  <Application>Microsoft Office PowerPoint</Application>
  <PresentationFormat>Произвольный</PresentationFormat>
  <Paragraphs>733</Paragraphs>
  <Slides>61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tf55923798_win32</vt:lpstr>
      <vt:lpstr>Бюджет для граждан</vt:lpstr>
      <vt:lpstr>О Бокситогорском муниципальном районе</vt:lpstr>
      <vt:lpstr>Административно-территориальное деление Бокситогорского муниципального района</vt:lpstr>
      <vt:lpstr>Административно-территориальное деление Бокситогорского муниципального района</vt:lpstr>
      <vt:lpstr>Показатели социально-экономического развития </vt:lpstr>
      <vt:lpstr>Показатели социально-экономического развития </vt:lpstr>
      <vt:lpstr>Слайд 7</vt:lpstr>
      <vt:lpstr>Слайд 8</vt:lpstr>
      <vt:lpstr>Качество управления муниципальными финансами и долговая устойчивость Бокситогорского муниципального района </vt:lpstr>
      <vt:lpstr>Что такое бюджет?</vt:lpstr>
      <vt:lpstr>Слайд 11</vt:lpstr>
      <vt:lpstr>Слайд 12</vt:lpstr>
      <vt:lpstr>Слайд 13</vt:lpstr>
      <vt:lpstr>Основные понятия и термины</vt:lpstr>
      <vt:lpstr>Слайд 15</vt:lpstr>
      <vt:lpstr>Слайд 16</vt:lpstr>
      <vt:lpstr>Слайд 17</vt:lpstr>
      <vt:lpstr>Формирование бюджета Бокситогорского муниципального района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Благодарим вас!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2021-03-09T13:43:04Z</dcterms:created>
  <dcterms:modified xsi:type="dcterms:W3CDTF">2024-11-25T09:19:22Z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